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3"/>
  </p:notesMasterIdLst>
  <p:handoutMasterIdLst>
    <p:handoutMasterId r:id="rId44"/>
  </p:handoutMasterIdLst>
  <p:sldIdLst>
    <p:sldId id="354" r:id="rId2"/>
    <p:sldId id="356" r:id="rId3"/>
    <p:sldId id="357" r:id="rId4"/>
    <p:sldId id="358" r:id="rId5"/>
    <p:sldId id="359" r:id="rId6"/>
    <p:sldId id="371" r:id="rId7"/>
    <p:sldId id="429" r:id="rId8"/>
    <p:sldId id="395" r:id="rId9"/>
    <p:sldId id="396" r:id="rId10"/>
    <p:sldId id="397" r:id="rId11"/>
    <p:sldId id="398" r:id="rId12"/>
    <p:sldId id="399" r:id="rId13"/>
    <p:sldId id="427" r:id="rId14"/>
    <p:sldId id="401" r:id="rId15"/>
    <p:sldId id="434" r:id="rId16"/>
    <p:sldId id="360" r:id="rId17"/>
    <p:sldId id="375" r:id="rId18"/>
    <p:sldId id="266" r:id="rId19"/>
    <p:sldId id="361" r:id="rId20"/>
    <p:sldId id="376" r:id="rId21"/>
    <p:sldId id="377" r:id="rId22"/>
    <p:sldId id="363" r:id="rId23"/>
    <p:sldId id="362" r:id="rId24"/>
    <p:sldId id="364" r:id="rId25"/>
    <p:sldId id="378" r:id="rId26"/>
    <p:sldId id="379" r:id="rId27"/>
    <p:sldId id="382" r:id="rId28"/>
    <p:sldId id="402" r:id="rId29"/>
    <p:sldId id="403" r:id="rId30"/>
    <p:sldId id="404" r:id="rId31"/>
    <p:sldId id="405" r:id="rId32"/>
    <p:sldId id="406" r:id="rId33"/>
    <p:sldId id="407" r:id="rId34"/>
    <p:sldId id="365" r:id="rId35"/>
    <p:sldId id="432" r:id="rId36"/>
    <p:sldId id="444" r:id="rId37"/>
    <p:sldId id="326" r:id="rId38"/>
    <p:sldId id="366" r:id="rId39"/>
    <p:sldId id="435" r:id="rId40"/>
    <p:sldId id="352" r:id="rId41"/>
    <p:sldId id="28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CEE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962" autoAdjust="0"/>
    <p:restoredTop sz="94660"/>
  </p:normalViewPr>
  <p:slideViewPr>
    <p:cSldViewPr>
      <p:cViewPr varScale="1">
        <p:scale>
          <a:sx n="108" d="100"/>
          <a:sy n="108" d="100"/>
        </p:scale>
        <p:origin x="130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9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40F58-5485-4ADB-84A1-9B088AE4B543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8C883-2BC0-4521-8A92-DE856B82C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167A1-4164-42CE-B7DE-99C25C41D894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A3B3F-ED94-4911-9B6B-0F0A529127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080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039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7792ef36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107792ef36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8533f872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8533f872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8533f872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8533f872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3390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0797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3B3F-ED94-4911-9B6B-0F0A52912795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59ac9ee35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059ac9ee35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59ac9ee35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059ac9ee35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4636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be37e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7be37e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4"/>
          <p:cNvSpPr txBox="1"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44"/>
          <p:cNvSpPr txBox="1">
            <a:spLocks noGrp="1"/>
          </p:cNvSpPr>
          <p:nvPr>
            <p:ph type="body"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44"/>
          <p:cNvSpPr txBox="1">
            <a:spLocks noGrp="1"/>
          </p:cNvSpPr>
          <p:nvPr>
            <p:ph type="body" idx="2"/>
          </p:nvPr>
        </p:nvSpPr>
        <p:spPr>
          <a:xfrm>
            <a:off x="2134072" y="1844826"/>
            <a:ext cx="6563072" cy="414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0"/>
          <p:cNvSpPr txBox="1">
            <a:spLocks noGrp="1"/>
          </p:cNvSpPr>
          <p:nvPr>
            <p:ph type="title"/>
          </p:nvPr>
        </p:nvSpPr>
        <p:spPr>
          <a:xfrm>
            <a:off x="0" y="34315"/>
            <a:ext cx="9144000" cy="103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>
            <a:spLocks noGrp="1"/>
          </p:cNvSpPr>
          <p:nvPr>
            <p:ph type="pic" idx="2"/>
          </p:nvPr>
        </p:nvSpPr>
        <p:spPr>
          <a:xfrm>
            <a:off x="6883943" y="1010532"/>
            <a:ext cx="1714500" cy="27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49"/>
          <p:cNvSpPr>
            <a:spLocks noGrp="1"/>
          </p:cNvSpPr>
          <p:nvPr>
            <p:ph type="pic" idx="3"/>
          </p:nvPr>
        </p:nvSpPr>
        <p:spPr>
          <a:xfrm>
            <a:off x="4639868" y="1010532"/>
            <a:ext cx="1714500" cy="27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BE20E-DE6B-4782-BC90-BC408BFCFCEF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4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horizonindia.edu/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87be37ec1_0_21"/>
          <p:cNvSpPr txBox="1"/>
          <p:nvPr/>
        </p:nvSpPr>
        <p:spPr>
          <a:xfrm>
            <a:off x="2974733" y="1324250"/>
            <a:ext cx="5652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087be37ec1_0_21"/>
          <p:cNvSpPr txBox="1"/>
          <p:nvPr/>
        </p:nvSpPr>
        <p:spPr>
          <a:xfrm>
            <a:off x="2974733" y="2764410"/>
            <a:ext cx="57003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87be37ec1_0_21"/>
          <p:cNvSpPr txBox="1"/>
          <p:nvPr/>
        </p:nvSpPr>
        <p:spPr>
          <a:xfrm>
            <a:off x="2974733" y="4295774"/>
            <a:ext cx="371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676400" y="2819400"/>
            <a:ext cx="678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Department of</a:t>
            </a:r>
          </a:p>
          <a:p>
            <a:pPr algn="ctr"/>
            <a:r>
              <a:rPr lang="en-US" sz="3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Master of Computer Applications</a:t>
            </a:r>
          </a:p>
        </p:txBody>
      </p:sp>
      <p:pic>
        <p:nvPicPr>
          <p:cNvPr id="12" name="Picture 11" descr="Description: C:\Users\ADMIN\AppData\Local\Temp\NHCE H copy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57400" y="381000"/>
            <a:ext cx="6248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3000">
    <p:whee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87be37ec1_0_21"/>
          <p:cNvSpPr txBox="1"/>
          <p:nvPr/>
        </p:nvSpPr>
        <p:spPr>
          <a:xfrm>
            <a:off x="2974733" y="2764410"/>
            <a:ext cx="57003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87be37ec1_0_21"/>
          <p:cNvSpPr txBox="1"/>
          <p:nvPr/>
        </p:nvSpPr>
        <p:spPr>
          <a:xfrm>
            <a:off x="2974733" y="4295774"/>
            <a:ext cx="371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44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3200" y="838200"/>
            <a:ext cx="447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itchFamily="18" charset="0"/>
              </a:rPr>
              <a:t>CURRICULUM STRUCTURE- SEMESTER II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977214"/>
              </p:ext>
            </p:extLst>
          </p:nvPr>
        </p:nvGraphicFramePr>
        <p:xfrm>
          <a:off x="228600" y="1280216"/>
          <a:ext cx="8686799" cy="5196784"/>
        </p:xfrm>
        <a:graphic>
          <a:graphicData uri="http://schemas.openxmlformats.org/drawingml/2006/table">
            <a:tbl>
              <a:tblPr/>
              <a:tblGrid>
                <a:gridCol w="50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10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10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10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10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10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10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10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100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004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NO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BOARD/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 CODE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7175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BOS</a:t>
                      </a:r>
                      <a:endParaRPr lang="en-US" sz="7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vert="wordArtVert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 DISTRIBUTION</a:t>
                      </a:r>
                      <a:endParaRPr lang="en-US" sz="1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OVERALL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CREDITS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3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CONTACT HOURS WEEKLY (THEORY)</a:t>
                      </a:r>
                      <a:endParaRPr lang="en-US" sz="63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MARKS </a:t>
                      </a:r>
                      <a:endParaRPr lang="en-US" sz="1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6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L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CIE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SEE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TOTAL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MCA/PCC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24MCA21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DATA STRUCTURES 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MCA/PCC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24MCA22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ADVANCED JAVA 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MCA/PCC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24MCA23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DESIGN AND ANALYSIS OF ALGORITHMS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MCA/PEC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24MCA24X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PROFESSIONAL ELECTIVES-1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MCA/PEC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24MCA25X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LAB BASED PROFESSIONAL ELECTIVES-1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6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6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MCA/PCCL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24MCAL26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latin typeface="Cambria"/>
                          <a:ea typeface="Times New Roman"/>
                          <a:cs typeface="Calibri"/>
                        </a:rPr>
                        <a:t>DATA STRUCTURES  AND ALGORITHMS LAB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1.5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1.5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7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MCA/PCCL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24MCAL27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ADVANCED JAVA LAB 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1.5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1.5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8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latin typeface="Cambria"/>
                          <a:ea typeface="Times New Roman"/>
                          <a:cs typeface="Calibri"/>
                        </a:rPr>
                        <a:t>MCA/AEC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latin typeface="Cambria"/>
                          <a:ea typeface="Times New Roman"/>
                          <a:cs typeface="Calibri"/>
                        </a:rPr>
                        <a:t>24MCA28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latin typeface="Cambria"/>
                          <a:ea typeface="Times New Roman"/>
                          <a:cs typeface="Calibri"/>
                        </a:rPr>
                        <a:t>MINI PROJECT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4381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    -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464">
                <a:tc gridSpan="4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TOTAL</a:t>
                      </a:r>
                      <a:endParaRPr lang="en-IN" sz="900" dirty="0">
                        <a:effectLst/>
                        <a:latin typeface="Times New Roman" pitchFamily="18" charset="0"/>
                        <a:ea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900">
                        <a:effectLst/>
                        <a:latin typeface="Times New Roman" pitchFamily="18" charset="0"/>
                        <a:ea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12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20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25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400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400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800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54157">
                <a:tc gridSpan="1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Note: </a:t>
                      </a:r>
                      <a:r>
                        <a:rPr lang="en-US" sz="700" b="1" dirty="0">
                          <a:latin typeface="Cambria"/>
                          <a:ea typeface="Times New Roman"/>
                          <a:cs typeface="Times New Roman"/>
                        </a:rPr>
                        <a:t>PCC</a:t>
                      </a: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 - Professional Core Courses, </a:t>
                      </a:r>
                      <a:r>
                        <a:rPr lang="en-US" sz="700" b="1" dirty="0">
                          <a:latin typeface="Cambria"/>
                          <a:ea typeface="Times New Roman"/>
                          <a:cs typeface="Times New Roman"/>
                        </a:rPr>
                        <a:t>PEC </a:t>
                      </a: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– Professional Elective Course, </a:t>
                      </a:r>
                      <a:r>
                        <a:rPr lang="en-US" sz="700" b="1" dirty="0">
                          <a:latin typeface="Cambria"/>
                          <a:ea typeface="Times New Roman"/>
                          <a:cs typeface="Times New Roman"/>
                        </a:rPr>
                        <a:t>PCCL</a:t>
                      </a: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 - Professional Core Course Lab, </a:t>
                      </a:r>
                      <a:endParaRPr lang="en-US" sz="105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700" b="1" dirty="0">
                          <a:latin typeface="Cambria"/>
                          <a:ea typeface="Times New Roman"/>
                          <a:cs typeface="Times New Roman"/>
                        </a:rPr>
                        <a:t>AEC­ </a:t>
                      </a: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Ability Enhancement Course</a:t>
                      </a:r>
                      <a:endParaRPr lang="en-US" sz="105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700" b="1" dirty="0">
                          <a:latin typeface="Cambria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 – Lecture, </a:t>
                      </a:r>
                      <a:r>
                        <a:rPr lang="en-US" sz="700" b="1" dirty="0">
                          <a:latin typeface="Cambria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- Tutorial, </a:t>
                      </a:r>
                      <a:r>
                        <a:rPr lang="en-US" sz="700" b="1" dirty="0">
                          <a:latin typeface="Cambria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-Practical, </a:t>
                      </a:r>
                      <a:r>
                        <a:rPr lang="en-US" sz="700" b="1" dirty="0">
                          <a:latin typeface="Cambria"/>
                          <a:ea typeface="Times New Roman"/>
                          <a:cs typeface="Times New Roman"/>
                        </a:rPr>
                        <a:t>S</a:t>
                      </a: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 - Self Study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*Research Methodology and IPR Online Course should be mandatorily taken by the students anytime during the program, </a:t>
                      </a:r>
                      <a:endParaRPr lang="en-US" sz="105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However the marks will be included in 4</a:t>
                      </a:r>
                      <a:r>
                        <a:rPr lang="en-US" sz="700" baseline="30000" dirty="0">
                          <a:latin typeface="Cambria"/>
                          <a:ea typeface="Times New Roman"/>
                          <a:cs typeface="Times New Roman"/>
                        </a:rPr>
                        <a:t>th</a:t>
                      </a: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 semester. Students have to qualify it for the award of master’s degree.</a:t>
                      </a:r>
                      <a:endParaRPr lang="en-US" sz="105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AEC- Students are required to select topics such as ERP, R Programming, Scripting Languages, Web Development Applications, etc. Students must develop a small prototype based on their chosen topic and demonstrate it.</a:t>
                      </a:r>
                      <a:endParaRPr lang="en-US" sz="105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700" dirty="0">
                          <a:latin typeface="Cambria"/>
                          <a:ea typeface="Times New Roman"/>
                          <a:cs typeface="Times New Roman"/>
                        </a:rPr>
                        <a:t>A one-week intensive communication skills training program will be scheduled during the vacation.</a:t>
                      </a:r>
                      <a:endParaRPr lang="en-US" sz="7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39762" marR="397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 advTm="3000">
    <p:plu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87be37ec1_0_21"/>
          <p:cNvSpPr txBox="1"/>
          <p:nvPr/>
        </p:nvSpPr>
        <p:spPr>
          <a:xfrm>
            <a:off x="2974733" y="2764410"/>
            <a:ext cx="57003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87be37ec1_0_21"/>
          <p:cNvSpPr txBox="1"/>
          <p:nvPr/>
        </p:nvSpPr>
        <p:spPr>
          <a:xfrm>
            <a:off x="2974733" y="4295774"/>
            <a:ext cx="371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44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7800" y="798998"/>
            <a:ext cx="769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mbria" pitchFamily="18" charset="0"/>
              </a:rPr>
              <a:t>CURRICULUM STRUCTURE – SEMESTER - II PROFESSIONAL ELECTIVES-1 &amp; 2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97917"/>
              </p:ext>
            </p:extLst>
          </p:nvPr>
        </p:nvGraphicFramePr>
        <p:xfrm>
          <a:off x="2209799" y="1254308"/>
          <a:ext cx="6019801" cy="2708091"/>
        </p:xfrm>
        <a:graphic>
          <a:graphicData uri="http://schemas.openxmlformats.org/drawingml/2006/table">
            <a:tbl>
              <a:tblPr/>
              <a:tblGrid>
                <a:gridCol w="490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61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6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61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1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748"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PROFESSIONAL ELECTIVES-1</a:t>
                      </a:r>
                      <a:endParaRPr lang="en-US" sz="14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1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SNO</a:t>
                      </a:r>
                      <a:endParaRPr lang="en-US" sz="11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 CODE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BOS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 DISTRIBUTION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TOTAL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4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L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24MCA241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CLOUD COMPUTING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24MCA242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CYBER SECURITY AND CYBER LAW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24MCA243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CRYPTOGRAPHY AND NETWORK SECURITY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24MCA244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ARTIFICIAL INTELLIGENCE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24MCA245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SOFTWARE ENGINEERING AND TESTING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54507"/>
              </p:ext>
            </p:extLst>
          </p:nvPr>
        </p:nvGraphicFramePr>
        <p:xfrm>
          <a:off x="2209800" y="4114801"/>
          <a:ext cx="6019800" cy="2590800"/>
        </p:xfrm>
        <a:graphic>
          <a:graphicData uri="http://schemas.openxmlformats.org/drawingml/2006/table">
            <a:tbl>
              <a:tblPr/>
              <a:tblGrid>
                <a:gridCol w="497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1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1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13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13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7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1525"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LAB BASED PROFESSIONAL ELECTIVES-1</a:t>
                      </a:r>
                      <a:endParaRPr lang="en-US" sz="14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7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SNO</a:t>
                      </a:r>
                      <a:endParaRPr lang="en-US" sz="11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 CODE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11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BOS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 DISTRIBUTION</a:t>
                      </a:r>
                      <a:endParaRPr lang="en-US" sz="11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TOTAL</a:t>
                      </a:r>
                      <a:endParaRPr lang="en-US" sz="11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L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11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24MCA251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BUSINESS INTELLIGENCE AND DATA ANALYTICS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24MCA252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MOBILE APPLICATION DEVELOPMENT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24MCA253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COMPETITIVE PROGRAMMING WITH PYTHON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7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24MCA254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latin typeface="Cambria"/>
                          <a:ea typeface="Times New Roman"/>
                          <a:cs typeface="Calibri"/>
                        </a:rPr>
                        <a:t>NON RELATIONAL DATABASES (NoSQL) WITH </a:t>
                      </a:r>
                      <a:r>
                        <a:rPr lang="en-US" sz="1050" b="1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900">
                          <a:latin typeface="Cambria"/>
                          <a:ea typeface="Times New Roman"/>
                          <a:cs typeface="Calibri"/>
                        </a:rPr>
                        <a:t>MongoDB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24MCA255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ASP.NET WITH C#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00175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 advClick="0" advTm="3000">
    <p:plu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87be37ec1_0_21"/>
          <p:cNvSpPr txBox="1"/>
          <p:nvPr/>
        </p:nvSpPr>
        <p:spPr>
          <a:xfrm>
            <a:off x="2974733" y="2764410"/>
            <a:ext cx="57003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87be37ec1_0_21"/>
          <p:cNvSpPr txBox="1"/>
          <p:nvPr/>
        </p:nvSpPr>
        <p:spPr>
          <a:xfrm>
            <a:off x="2974733" y="4295774"/>
            <a:ext cx="371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73112" y="-8732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990600"/>
            <a:ext cx="475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itchFamily="18" charset="0"/>
              </a:rPr>
              <a:t>CURRICULUM STRUCTURE – SEMESTER - III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70302"/>
              </p:ext>
            </p:extLst>
          </p:nvPr>
        </p:nvGraphicFramePr>
        <p:xfrm>
          <a:off x="304798" y="1390630"/>
          <a:ext cx="8534404" cy="5361183"/>
        </p:xfrm>
        <a:graphic>
          <a:graphicData uri="http://schemas.openxmlformats.org/drawingml/2006/table">
            <a:tbl>
              <a:tblPr/>
              <a:tblGrid>
                <a:gridCol w="400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056">
                  <a:extLst>
                    <a:ext uri="{9D8B030D-6E8A-4147-A177-3AD203B41FA5}">
                      <a16:colId xmlns:a16="http://schemas.microsoft.com/office/drawing/2014/main" val="1656432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3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3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3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3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3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3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277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277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277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8217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NO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 CODE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wordArtVert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 DISTRIBUTION</a:t>
                      </a:r>
                      <a:endParaRPr lang="en-US" sz="1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OVERALL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CREDITS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CONTACT HOURS WEEKLY 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MARKS </a:t>
                      </a:r>
                      <a:endParaRPr lang="en-US" sz="1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L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CIE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SEE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TOTAL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MCA/PCC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23MCA31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MACHINE LEARNING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100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MCA/PCC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23MCA32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FULL STACK DEVELOPMENT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100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MCA/PEC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23MCA33X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PROFESSIONAL ELECTIVES - 3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5­0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100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MCA/PEC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23MCA34X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PROFESSIONAL ELECTIVES – 4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100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MCA/PCCL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23MCAL35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MACHINE LEARNING LAB USING PYTHON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1.5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1.5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100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6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MCA/PCCL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23MCAL36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FULL STACK LAB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1.5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1.5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50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100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7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MCA/SP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23MCA37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SOCIETAL PROJECT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dirty="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-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100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-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100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8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Cambria"/>
                          <a:ea typeface="Calibri"/>
                          <a:cs typeface="Calibri"/>
                        </a:rPr>
                        <a:t>MCA/INT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Cambria"/>
                          <a:ea typeface="Calibri"/>
                          <a:cs typeface="Calibri"/>
                        </a:rPr>
                        <a:t>23MCA38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INTERNSHIP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6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6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-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9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MCA/SEM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23MCA39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TECHNICAL SEMINAR-1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-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272103"/>
                  </a:ext>
                </a:extLst>
              </a:tr>
              <a:tr h="308705">
                <a:tc gridSpan="4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TOTAL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11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25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18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900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2681">
                <a:tc gridSpan="1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Note: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PCC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- Professional Core Courses,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PEC 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– Professional Elective Course (No SEE for lab component only CIE),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PCCL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–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Professional Core Course Lab,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SP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- Societal Project,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INT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– Internship (06 weeks Internship to be completed in intervening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vacation of Semester II and Semester III),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SEM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- SEMINAR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– Lecture,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- Tutorial,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-Practical,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S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- Self Study</a:t>
                      </a: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 advTm="3000">
    <p:plu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87be37ec1_0_21"/>
          <p:cNvSpPr txBox="1"/>
          <p:nvPr/>
        </p:nvSpPr>
        <p:spPr>
          <a:xfrm>
            <a:off x="2974733" y="2764410"/>
            <a:ext cx="57003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87be37ec1_0_21"/>
          <p:cNvSpPr txBox="1"/>
          <p:nvPr/>
        </p:nvSpPr>
        <p:spPr>
          <a:xfrm>
            <a:off x="2974733" y="4295774"/>
            <a:ext cx="371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66800" y="-11729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6400" y="914400"/>
            <a:ext cx="708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mbria" pitchFamily="18" charset="0"/>
              </a:rPr>
              <a:t>CURRICULUM STRUCTURE- SEMESTER - III PROFESSIONAL ELECTIVE 3 &amp;4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09183"/>
              </p:ext>
            </p:extLst>
          </p:nvPr>
        </p:nvGraphicFramePr>
        <p:xfrm>
          <a:off x="2286000" y="1371600"/>
          <a:ext cx="5791198" cy="2318772"/>
        </p:xfrm>
        <a:graphic>
          <a:graphicData uri="http://schemas.openxmlformats.org/drawingml/2006/table">
            <a:tbl>
              <a:tblPr/>
              <a:tblGrid>
                <a:gridCol w="472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0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6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0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14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9773"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PROFESSIONAL ELECTIVES - 3 </a:t>
                      </a:r>
                      <a:endParaRPr lang="en-US" sz="105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8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SNO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 CODE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BOS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 DISTRIBUTION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TOTAL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L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23MCA331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ADVANCED WEB DESIGNING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23MCA332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CLOUD COMPUTING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23MCA333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Calibri"/>
                        </a:rPr>
                        <a:t>NON-RELATIONAL DATABASES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23MCA334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INTERNET OF THINGS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23MCA335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DEEP LEARNING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640879"/>
              </p:ext>
            </p:extLst>
          </p:nvPr>
        </p:nvGraphicFramePr>
        <p:xfrm>
          <a:off x="2286002" y="3886200"/>
          <a:ext cx="5788023" cy="2511087"/>
        </p:xfrm>
        <a:graphic>
          <a:graphicData uri="http://schemas.openxmlformats.org/drawingml/2006/table">
            <a:tbl>
              <a:tblPr/>
              <a:tblGrid>
                <a:gridCol w="472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0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13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2549"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PROFESSIONAL ELECTIVES – 4</a:t>
                      </a:r>
                      <a:endParaRPr lang="en-US" sz="105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1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SNO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 CODE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BOS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 DISTRIBUTION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TOTAL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L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8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23MCA341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DATA SCIENCE 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23MCA342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COMPUTER VISION </a:t>
                      </a:r>
                      <a:r>
                        <a:rPr lang="en-US" sz="1000">
                          <a:latin typeface="Cambria"/>
                          <a:ea typeface="Times New Roman"/>
                          <a:cs typeface="Calibri"/>
                        </a:rPr>
                        <a:t>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23MCA343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AUGMENTED REALITY AND VIRTUAL REALITY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23MCA344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MOBILE APPLICATION DEVELOPMENT 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23MCA345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AGILE SOFTWARE DEVELOPMENT  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00175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05425"/>
      </p:ext>
    </p:extLst>
  </p:cSld>
  <p:clrMapOvr>
    <a:masterClrMapping/>
  </p:clrMapOvr>
  <p:transition spd="slow" advClick="0" advTm="3000">
    <p:plu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87be37ec1_0_21"/>
          <p:cNvSpPr txBox="1"/>
          <p:nvPr/>
        </p:nvSpPr>
        <p:spPr>
          <a:xfrm>
            <a:off x="2974733" y="2764410"/>
            <a:ext cx="57003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87be37ec1_0_21"/>
          <p:cNvSpPr txBox="1"/>
          <p:nvPr/>
        </p:nvSpPr>
        <p:spPr>
          <a:xfrm>
            <a:off x="2974733" y="4295774"/>
            <a:ext cx="371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44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871012"/>
            <a:ext cx="4569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itchFamily="18" charset="0"/>
              </a:rPr>
              <a:t>CURRICULUM STRUCTURE -SEMESTER -IV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3D1351-CF3E-C3F1-DCBB-FDC5B7D32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54964"/>
              </p:ext>
            </p:extLst>
          </p:nvPr>
        </p:nvGraphicFramePr>
        <p:xfrm>
          <a:off x="381000" y="1390630"/>
          <a:ext cx="8610600" cy="4629172"/>
        </p:xfrm>
        <a:graphic>
          <a:graphicData uri="http://schemas.openxmlformats.org/drawingml/2006/table">
            <a:tbl>
              <a:tblPr/>
              <a:tblGrid>
                <a:gridCol w="40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801">
                  <a:extLst>
                    <a:ext uri="{9D8B030D-6E8A-4147-A177-3AD203B41FA5}">
                      <a16:colId xmlns:a16="http://schemas.microsoft.com/office/drawing/2014/main" val="165643245"/>
                    </a:ext>
                  </a:extLst>
                </a:gridCol>
                <a:gridCol w="768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3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3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3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3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3788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9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NO</a:t>
                      </a:r>
                      <a:endParaRPr lang="en-US" sz="9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 CODE</a:t>
                      </a:r>
                      <a:endParaRPr lang="en-US" sz="9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9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BOS</a:t>
                      </a:r>
                      <a:endParaRPr lang="en-US" sz="9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wordArt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 DISTRIBUTION</a:t>
                      </a:r>
                      <a:endParaRPr lang="en-US" sz="105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OVERALL</a:t>
                      </a:r>
                      <a:endParaRPr lang="en-US" sz="8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CREDITS</a:t>
                      </a:r>
                      <a:endParaRPr lang="en-US" sz="8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CONTACT</a:t>
                      </a:r>
                      <a:r>
                        <a:rPr lang="en-US" sz="9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en-US" sz="8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HOURS WEEKLY</a:t>
                      </a:r>
                      <a:r>
                        <a:rPr lang="en-US" sz="9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endParaRPr lang="en-US" sz="9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MAR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KS</a:t>
                      </a:r>
                      <a:r>
                        <a:rPr lang="en-US" sz="7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endParaRPr lang="en-US" sz="9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L</a:t>
                      </a:r>
                      <a:endParaRPr lang="en-US" sz="9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</a:t>
                      </a:r>
                      <a:endParaRPr lang="en-US" sz="900" b="1" i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</a:t>
                      </a:r>
                      <a:endParaRPr lang="en-US" sz="9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900" b="1" i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CIE</a:t>
                      </a:r>
                      <a:endParaRPr lang="en-US" sz="9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SEE</a:t>
                      </a:r>
                      <a:endParaRPr lang="en-US" sz="900" b="1" i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TOTAL</a:t>
                      </a:r>
                      <a:endParaRPr lang="en-US" sz="9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MCA/PEC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23MCA41X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PROFESSIONAL ELECTIVES – 5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5­0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2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MCA/OEC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Cambria"/>
                          <a:ea typeface="Calibri"/>
                          <a:cs typeface="Times New Roman"/>
                        </a:rPr>
                        <a:t>20NHOPXXX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OPEN ELECTIVE COURSE 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MCA/SEM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23MCA42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TECHNICAL SEMINAR -2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-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2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MCA/PROJ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latin typeface="Cambria"/>
                          <a:ea typeface="Calibri"/>
                          <a:cs typeface="Times New Roman"/>
                        </a:rPr>
                        <a:t>23MCA43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MAJOR PROJECT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17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17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-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2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</a:t>
                      </a:r>
                      <a:endParaRPr lang="en-US" sz="9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Cambria"/>
                          <a:ea typeface="Calibri"/>
                          <a:cs typeface="Times New Roman"/>
                        </a:rPr>
                        <a:t>AUD/AEC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dirty="0">
                          <a:latin typeface="Cambria"/>
                          <a:ea typeface="Calibri"/>
                          <a:cs typeface="Times New Roman"/>
                        </a:rPr>
                        <a:t>23AUD44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ONE CERTIFIED ONLINE COURSE</a:t>
                      </a:r>
                      <a:endParaRPr lang="en-US" sz="9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Classes and evaluation procedures are as per the policy of the online course providers.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PP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785">
                <a:tc gridSpan="4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TOTAL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6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17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25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6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400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30183">
                <a:tc gridSpan="1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Note: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PEC 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– Professional Elective Course,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OEC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Industrial Open Elective Course, Credit for OEC is 03 (L: T: P:S) can be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considered as(3: 0: 0 : 0). The teaching and learning of these Courses will be based on hands-on. The Course Assessment will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be based on CIE and SEE in practical mode. These Courses will be offered by Centre of Excellence to students of all the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branches. Registration to Industrial open electives shall be documented and monitored on college level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SEM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- SEMINAR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PROJ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Times New Roman"/>
                        </a:rPr>
                        <a:t>- 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Project Work,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 AUD/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AEC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– Audit Course / Ability Enhancement Course.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– Lecture,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- Tutorial,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-Practical,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S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- Self Study</a:t>
                      </a:r>
                      <a:endParaRPr lang="en-US" sz="80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54033" marR="540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L</a:t>
            </a: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 – Lecture, </a:t>
            </a:r>
            <a:r>
              <a:rPr kumimoji="0" lang="en-US" sz="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- Tutorial, </a:t>
            </a:r>
            <a:r>
              <a:rPr kumimoji="0" lang="en-US" sz="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P</a:t>
            </a: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-Practical, </a:t>
            </a:r>
            <a:r>
              <a:rPr kumimoji="0" lang="en-US" sz="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S</a:t>
            </a: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 - Self Study</a:t>
            </a: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 advClick="0" advTm="3000">
    <p:plu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87be37ec1_0_21"/>
          <p:cNvSpPr txBox="1"/>
          <p:nvPr/>
        </p:nvSpPr>
        <p:spPr>
          <a:xfrm>
            <a:off x="2974733" y="2764410"/>
            <a:ext cx="57003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87be37ec1_0_21"/>
          <p:cNvSpPr txBox="1"/>
          <p:nvPr/>
        </p:nvSpPr>
        <p:spPr>
          <a:xfrm>
            <a:off x="2974733" y="4295774"/>
            <a:ext cx="371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1430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19200" y="838200"/>
            <a:ext cx="7946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mbria" pitchFamily="18" charset="0"/>
              </a:rPr>
              <a:t>   CURRICULUM STRUCTURE-SEMESTER IV - PROFESSIONAL ELECTIVES-5 AND OPEN ELECTIVES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14403"/>
              </p:ext>
            </p:extLst>
          </p:nvPr>
        </p:nvGraphicFramePr>
        <p:xfrm>
          <a:off x="1981199" y="1143000"/>
          <a:ext cx="6324601" cy="2666999"/>
        </p:xfrm>
        <a:graphic>
          <a:graphicData uri="http://schemas.openxmlformats.org/drawingml/2006/table">
            <a:tbl>
              <a:tblPr/>
              <a:tblGrid>
                <a:gridCol w="515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7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7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2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8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16802"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PROFESSIONAL ELECTIVES – 5</a:t>
                      </a:r>
                      <a:endParaRPr lang="en-US" sz="105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2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SNO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 CODE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 DISTRIBUTION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TOTAL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1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L</a:t>
                      </a:r>
                      <a:endParaRPr lang="en-US" sz="9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</a:t>
                      </a:r>
                      <a:endParaRPr lang="en-US" sz="9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</a:t>
                      </a:r>
                      <a:endParaRPr lang="en-US" sz="9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23MCA411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PROFESSIONAL ETHICS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23MCA412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DESIGN THINKING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6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23MCA413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ENTREPRENEURSHIP AND INNOVATION MANAGEMENT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23MCA414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DIGITAL MARKETING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23MCA415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SOFTWARE PROJECT MANAGEMENT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44393"/>
              </p:ext>
            </p:extLst>
          </p:nvPr>
        </p:nvGraphicFramePr>
        <p:xfrm>
          <a:off x="1981198" y="3886200"/>
          <a:ext cx="6324603" cy="2819400"/>
        </p:xfrm>
        <a:graphic>
          <a:graphicData uri="http://schemas.openxmlformats.org/drawingml/2006/table">
            <a:tbl>
              <a:tblPr/>
              <a:tblGrid>
                <a:gridCol w="516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71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1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71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1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0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2712">
                <a:tc gridSpan="9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OPEN ELECTIVE COURSES</a:t>
                      </a:r>
                      <a:endParaRPr lang="en-US" sz="900" b="1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71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SNO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 CODE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 DISTRIBUTION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TOTAL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L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Times New Roman"/>
                          <a:cs typeface="Times New Roman"/>
                        </a:rPr>
                        <a:t>1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20NHOP601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BIG DATA ANALYTICS USING HP VERTICA-1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20NHOP602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VM WARE VIRTUALISATION ESSENTIALS-1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20NHOP614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BLOCKCHAIN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20NHOP728A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DATABASE ADMINISTRATION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USING DB2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MCA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Times New Roman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Times New Roman"/>
                          <a:cs typeface="Times New Roman"/>
                        </a:rPr>
                        <a:t>3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00175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6477"/>
      </p:ext>
    </p:extLst>
  </p:cSld>
  <p:clrMapOvr>
    <a:masterClrMapping/>
  </p:clrMapOvr>
  <p:transition spd="slow" advClick="0" advTm="3000">
    <p:plu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371600" y="1828800"/>
            <a:ext cx="7696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002060"/>
              </a:buClr>
              <a:buSzPct val="101000"/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Dynamic Faculty Team, which will work to break barriers and build   sustainable future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ct val="101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Every Semester, the course modules are delivered and reviewed by leading Industrial Experts for making the students industry-ready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ct val="101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Curricular and co-curricular activities are organized, where students           can gain current knowledge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ct val="101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Symposiums and conferences are organized where students are encouraged to contribute papers which enhances Research and Development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ct val="101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Club Activities are organized by students for the students  to enhance         continuous learning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ct val="101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With the help of Strong Alumni Network,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Workshops, Guest Lectures,         Seminars  and Student Development Programmes are conducted at          regular intervals  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Mini Project in-line with the courses taught 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Mandatory MOOC – NPTEL (IIT) online courses for value-addition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Technical Seminar with research perspective.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ts val="2000"/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Research Paper writing &amp; Patent filing</a:t>
            </a:r>
            <a:endParaRPr lang="en-US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ct val="101000"/>
              <a:buFont typeface="Arial" pitchFamily="34" charset="0"/>
              <a:buChar char="•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990600"/>
            <a:ext cx="8229600" cy="36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STRENGTHS &amp; BEST PRACTICES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4400" y="152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</p:spTree>
  </p:cSld>
  <p:clrMapOvr>
    <a:masterClrMapping/>
  </p:clrMapOvr>
  <p:transition spd="slow" advClick="0" advTm="3000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7792ef362_0_75"/>
          <p:cNvSpPr txBox="1">
            <a:spLocks noGrp="1"/>
          </p:cNvSpPr>
          <p:nvPr>
            <p:ph type="title"/>
          </p:nvPr>
        </p:nvSpPr>
        <p:spPr>
          <a:xfrm>
            <a:off x="1589442" y="1143000"/>
            <a:ext cx="6882205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GB" sz="3600" dirty="0">
                <a:solidFill>
                  <a:schemeClr val="accent1"/>
                </a:solidFill>
                <a:latin typeface="Cambria" pitchFamily="18" charset="0"/>
              </a:rPr>
              <a:t>Departmental Best Practices</a:t>
            </a:r>
            <a:endParaRPr sz="3600">
              <a:solidFill>
                <a:schemeClr val="accent1"/>
              </a:solidFill>
              <a:latin typeface="Cambria" pitchFamily="18" charset="0"/>
            </a:endParaRPr>
          </a:p>
        </p:txBody>
      </p:sp>
      <p:pic>
        <p:nvPicPr>
          <p:cNvPr id="477" name="Google Shape;477;g107792ef362_0_75"/>
          <p:cNvPicPr preferRelativeResize="0"/>
          <p:nvPr/>
        </p:nvPicPr>
        <p:blipFill rotWithShape="1">
          <a:blip r:embed="rId3">
            <a:alphaModFix/>
          </a:blip>
          <a:srcRect l="22646" t="71611" r="65079" b="11487"/>
          <a:stretch/>
        </p:blipFill>
        <p:spPr>
          <a:xfrm>
            <a:off x="0" y="5105400"/>
            <a:ext cx="18288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https://lh4.googleusercontent.com/cagZYjw9etCR7F69l2mIdf-frPiX_2gLlJp1v3NZupO4ziRFO0eucC8JjwljVumYhSRkvrlBCYuNFSes6j9QHFsGSibbVW47jru6rqppNOQjwjSYXRxTINC5hl64N54uYqUhT0f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9627" y="1981200"/>
            <a:ext cx="4629373" cy="4640704"/>
          </a:xfrm>
          <a:prstGeom prst="rect">
            <a:avLst/>
          </a:prstGeom>
          <a:noFill/>
        </p:spPr>
      </p:pic>
      <p:pic>
        <p:nvPicPr>
          <p:cNvPr id="5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20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</p:txBody>
      </p:sp>
    </p:spTree>
  </p:cSld>
  <p:clrMapOvr>
    <a:masterClrMapping/>
  </p:clrMapOvr>
  <p:transition spd="slow" advClick="0" advTm="3000">
    <p:wedg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MCA LABS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3" descr="C:\Users\STAFF\Desktop\IMG20230203105138.jpg"/>
          <p:cNvPicPr>
            <a:picLocks noChangeAspect="1" noChangeArrowheads="1"/>
          </p:cNvPicPr>
          <p:nvPr/>
        </p:nvPicPr>
        <p:blipFill>
          <a:blip r:embed="rId2" cstate="print"/>
          <a:srcRect l="21818"/>
          <a:stretch>
            <a:fillRect/>
          </a:stretch>
        </p:blipFill>
        <p:spPr bwMode="auto">
          <a:xfrm>
            <a:off x="152400" y="838200"/>
            <a:ext cx="4419600" cy="2869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5" descr="C:\Users\STAFF\Desktop\IMG_20221224_1642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838200"/>
            <a:ext cx="434340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Users\STAFF\Desktop\IMG2023021410042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848100"/>
            <a:ext cx="4419600" cy="2863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7" name="Picture 3" descr="C:\Users\STAFF\Desktop\IMG2023021410034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3886200"/>
            <a:ext cx="4343400" cy="2815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Click="0" advTm="3000"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600200" y="1524000"/>
            <a:ext cx="7162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Intensive Academic Mentoring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Life Skills Training for effective communications 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Remedial classes for Slow learners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Aptitude and Life Skills Training  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Domain specialized training 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Industry-Oriented Electives 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Industry-Internship Projects (mandatory)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Placement Training &amp; Assistance 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Alumni Interaction for Innovation-driven projects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Expert talk on new trends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Motivational session on innovation / incubation and entrepreneurship skills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7315200" cy="36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STUDENT MENTORING &amp; OTHER KEY DIFFERENTIATORS</a:t>
            </a:r>
            <a:endParaRPr lang="en-US" sz="1200" b="1" dirty="0">
              <a:solidFill>
                <a:schemeClr val="accent1"/>
              </a:solidFill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</p:spTree>
  </p:cSld>
  <p:clrMapOvr>
    <a:masterClrMapping/>
  </p:clrMapOvr>
  <p:transition spd="slow" advClick="0" advTm="3000"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524000" y="990600"/>
            <a:ext cx="8229600" cy="6858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HOD-Profile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1600" y="1981200"/>
            <a:ext cx="76200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Name: Dr. V.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Asha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, Professor &amp; Head</a:t>
            </a:r>
          </a:p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Qualification: M.Sc.,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M.Phil.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M.Tech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., PhD</a:t>
            </a:r>
          </a:p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Area of Specialization : Digital Image Processing 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                            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and Pattern Recognition</a:t>
            </a:r>
          </a:p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Published more than 40 Research papers International reputed journal  &amp; Conferences including IEEE. </a:t>
            </a:r>
          </a:p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Awards:  IIT Madras – NPTEL Topper, Received Best Teacher Award in 2009,                  Best Paper Awards in 2007, 2008, 2009, 2011, 2019, 2020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, 2021, 2022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Research Grants: Received a grant of 2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lakhs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for conducting FDP from VGST in 2018,                      Received a grant of 7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lakhs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for conducting FDP from AICTE in 2019. </a:t>
            </a:r>
          </a:p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Patent Publications:40+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Guiding PhD Scholars of VTU</a:t>
            </a:r>
          </a:p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BOE Member in VTU </a:t>
            </a:r>
          </a:p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BOS/BOE Member in 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various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Autonomous colleges / Universities</a:t>
            </a:r>
          </a:p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Reviewer in National and International Journals</a:t>
            </a:r>
          </a:p>
          <a:p>
            <a:pPr marL="3600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DSC_61163.jpg"/>
          <p:cNvPicPr>
            <a:picLocks noChangeAspect="1"/>
          </p:cNvPicPr>
          <p:nvPr/>
        </p:nvPicPr>
        <p:blipFill>
          <a:blip r:embed="rId4" cstate="print"/>
          <a:srcRect t="28889"/>
          <a:stretch>
            <a:fillRect/>
          </a:stretch>
        </p:blipFill>
        <p:spPr>
          <a:xfrm>
            <a:off x="5884068" y="990600"/>
            <a:ext cx="3107532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20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</p:txBody>
      </p:sp>
    </p:spTree>
  </p:cSld>
  <p:clrMapOvr>
    <a:masterClrMapping/>
  </p:clrMapOvr>
  <p:transition spd="slow" advClick="0" advTm="3000"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:\brigde course\IMG_154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057400"/>
            <a:ext cx="3126147" cy="2357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971800" y="121920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1"/>
                </a:solidFill>
                <a:latin typeface="Cambria" pitchFamily="18" charset="0"/>
              </a:rPr>
              <a:t>Bridge Course</a:t>
            </a:r>
            <a:endParaRPr lang="en-US" sz="4000" b="1" dirty="0">
              <a:solidFill>
                <a:schemeClr val="accent1"/>
              </a:solidFill>
              <a:latin typeface="Cambria" pitchFamily="18" charset="0"/>
            </a:endParaRPr>
          </a:p>
        </p:txBody>
      </p:sp>
      <p:pic>
        <p:nvPicPr>
          <p:cNvPr id="15" name="Picture 8" descr="H:\New folder (2)\bridgecourse-Recover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914400"/>
            <a:ext cx="2743200" cy="2512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0" descr="C:\Users\Lakshmi\Desktop\IMG-20191009-WA003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1066799"/>
            <a:ext cx="2514600" cy="2167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</p:pic>
      <p:pic>
        <p:nvPicPr>
          <p:cNvPr id="79876" name="Picture 4" descr="C:\Users\Lakshmi\Desktop\IMG_458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0" y="4572000"/>
            <a:ext cx="3124200" cy="2032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9878" name="Picture 6" descr="C:\Users\Lakshmi\Desktop\IMG_4654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53200" y="3418541"/>
            <a:ext cx="2471737" cy="20678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524000" y="0"/>
            <a:ext cx="7620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Department of Master of Computer Applications (MCA)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0025" y="3609975"/>
            <a:ext cx="2847975" cy="2105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Click="0" advTm="3000">
    <p:wheel spokes="3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108533f872e_0_6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039897" y="4267200"/>
            <a:ext cx="3056103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3200400" y="9144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1"/>
                </a:solidFill>
                <a:latin typeface="Cambria" pitchFamily="18" charset="0"/>
              </a:rPr>
              <a:t>Symposium-</a:t>
            </a:r>
            <a:r>
              <a:rPr lang="en-GB" sz="3200" b="1" dirty="0" err="1">
                <a:solidFill>
                  <a:schemeClr val="accent1"/>
                </a:solidFill>
                <a:latin typeface="Cambria" pitchFamily="18" charset="0"/>
              </a:rPr>
              <a:t>Yukthi</a:t>
            </a:r>
            <a:endParaRPr lang="en-US" sz="3200" b="1" dirty="0">
              <a:solidFill>
                <a:schemeClr val="accent1"/>
              </a:solidFill>
              <a:latin typeface="Cambria" pitchFamily="18" charset="0"/>
            </a:endParaRPr>
          </a:p>
        </p:txBody>
      </p:sp>
      <p:pic>
        <p:nvPicPr>
          <p:cNvPr id="8" name="Picture 7" descr="DSC_755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00" y="1600200"/>
            <a:ext cx="2632500" cy="2237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DSC_755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0" y="1600200"/>
            <a:ext cx="285429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DSC_755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929" y="4267200"/>
            <a:ext cx="2712779" cy="24530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WhatsApp Image 2021-12-23 at 10.33.22 AM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8400" y="4267200"/>
            <a:ext cx="2764517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524000" y="-76200"/>
            <a:ext cx="7620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Department of Master of Computer Applications (MCA)</a:t>
            </a:r>
          </a:p>
        </p:txBody>
      </p:sp>
      <p:pic>
        <p:nvPicPr>
          <p:cNvPr id="14" name="Google Shape;254;g108533f872e_0_64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6172200" y="1600200"/>
            <a:ext cx="27432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Click="0" advTm="3000">
    <p:diamond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752600" y="2362200"/>
            <a:ext cx="70104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Student Symposium  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Conferences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Project Exhibitions 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Hackathon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</a:t>
            </a:r>
          </a:p>
          <a:p>
            <a:pPr marL="457200" lvl="0" indent="-228600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ts val="2000"/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Sports activities</a:t>
            </a:r>
          </a:p>
          <a:p>
            <a:pPr marL="457200" lvl="0" indent="-228600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ts val="2000"/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Cultural activities</a:t>
            </a:r>
          </a:p>
          <a:p>
            <a:pPr marL="457200" lvl="0" indent="-228600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ts val="2000"/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Inter Collegiate fest – SARGAM</a:t>
            </a:r>
          </a:p>
          <a:p>
            <a:pPr marL="457200" lvl="0" indent="-228600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ts val="2000"/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Inter Departmental Tech fests</a:t>
            </a:r>
          </a:p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371600" y="1143000"/>
            <a:ext cx="7620000" cy="86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CO-CURRICULAR ACTIVITIES &amp; </a:t>
            </a:r>
            <a:br>
              <a:rPr lang="en-US" sz="2800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EXTRA-CURRICULAR </a:t>
            </a:r>
            <a:r>
              <a:rPr lang="en-US" sz="2800" b="1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ACTIVITIES</a:t>
            </a:r>
            <a:endParaRPr lang="en-US" sz="1600" b="1" dirty="0">
              <a:solidFill>
                <a:schemeClr val="accent1"/>
              </a:solidFill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</p:spTree>
  </p:cSld>
  <p:clrMapOvr>
    <a:masterClrMapping/>
  </p:clrMapOvr>
  <p:transition spd="slow" advClick="0" advTm="3000"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905000" y="1447800"/>
            <a:ext cx="7086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lnSpc>
                <a:spcPts val="3300"/>
              </a:lnSpc>
            </a:pP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Training Programs that are conducted regularly </a:t>
            </a: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3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Python, C and C++</a:t>
            </a:r>
          </a:p>
          <a:p>
            <a:pPr>
              <a:lnSpc>
                <a:spcPts val="33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Java Enterprise Architecture</a:t>
            </a:r>
          </a:p>
          <a:p>
            <a:pPr>
              <a:lnSpc>
                <a:spcPts val="33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Microsoft  .NET Programming </a:t>
            </a:r>
          </a:p>
          <a:p>
            <a:pPr>
              <a:lnSpc>
                <a:spcPts val="33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Selenium – Testing Tools</a:t>
            </a:r>
          </a:p>
          <a:p>
            <a:pPr>
              <a:lnSpc>
                <a:spcPts val="33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Android Programming </a:t>
            </a:r>
          </a:p>
          <a:p>
            <a:pPr>
              <a:lnSpc>
                <a:spcPts val="33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Big Data Analytics – HP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Vertica</a:t>
            </a: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3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Machine Learning and Data Science using Python</a:t>
            </a:r>
          </a:p>
          <a:p>
            <a:pPr>
              <a:lnSpc>
                <a:spcPts val="33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Cyber Security &amp; Cyber Law </a:t>
            </a:r>
          </a:p>
          <a:p>
            <a:pPr>
              <a:lnSpc>
                <a:spcPts val="33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Cloud Computing , Internet of Things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1189510"/>
            <a:ext cx="8229600" cy="480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PLACEMENT TRAINING</a:t>
            </a:r>
            <a:endParaRPr lang="en-US" sz="1600" b="1" dirty="0">
              <a:solidFill>
                <a:schemeClr val="accent1"/>
              </a:solidFill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</p:spTree>
  </p:cSld>
  <p:clrMapOvr>
    <a:masterClrMapping/>
  </p:clrMapOvr>
  <p:transition spd="slow" advClick="0" advTm="3000">
    <p:spli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1600200" y="1219200"/>
            <a:ext cx="7229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SPECIAL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 FEATURES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2599" y="1752600"/>
            <a:ext cx="7162801" cy="427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3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Department News Letter – Rapid share to improve student’s technical writing skills.  </a:t>
            </a:r>
          </a:p>
          <a:p>
            <a:pPr marL="400050" indent="-4000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3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Department Magazine to explore creativity </a:t>
            </a:r>
          </a:p>
          <a:p>
            <a:pPr marL="400050" indent="-4000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3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Yukthi – Annual technical student symposium</a:t>
            </a:r>
          </a:p>
          <a:p>
            <a:pPr marL="400050" indent="-4000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3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Journal to publish Intellectual ideas / Patents</a:t>
            </a:r>
          </a:p>
          <a:p>
            <a:pPr marL="400050" indent="-4000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3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Exhibitions to demonstrate software development  / analytical skills</a:t>
            </a:r>
          </a:p>
          <a:p>
            <a:pPr marL="400050" indent="-4000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3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Industrial Visits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</p:spTree>
  </p:cSld>
  <p:clrMapOvr>
    <a:masterClrMapping/>
  </p:clrMapOvr>
  <p:transition spd="slow" advClick="0" advTm="3000">
    <p:wedg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3964" y="898979"/>
            <a:ext cx="4175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1"/>
                </a:solidFill>
                <a:latin typeface="Cambria" pitchFamily="18" charset="0"/>
              </a:rPr>
              <a:t>Industrial Visit</a:t>
            </a:r>
            <a:endParaRPr lang="en-US" sz="4000" b="1" dirty="0">
              <a:solidFill>
                <a:schemeClr val="accent1"/>
              </a:solidFill>
              <a:latin typeface="Cambri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4200" y="6258580"/>
            <a:ext cx="139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ISRO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</p:txBody>
      </p:sp>
      <p:pic>
        <p:nvPicPr>
          <p:cNvPr id="12" name="Picture 11" descr="IMG-20200206-WA000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3904" y="1828801"/>
            <a:ext cx="3004931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IMG_20190723_12003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828800"/>
            <a:ext cx="2819399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/>
          <p:cNvSpPr txBox="1"/>
          <p:nvPr/>
        </p:nvSpPr>
        <p:spPr>
          <a:xfrm>
            <a:off x="3657600" y="3505200"/>
            <a:ext cx="1397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IBM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3505200"/>
            <a:ext cx="123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CDAC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</p:txBody>
      </p:sp>
      <p:pic>
        <p:nvPicPr>
          <p:cNvPr id="16" name="Picture 15" descr="IMG-20200206-WA000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1" y="1828800"/>
            <a:ext cx="2710434" cy="1752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685800" y="35052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ISKCON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73CCF-CEDD-7A8C-D17F-35430645A1C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00" y="4267200"/>
            <a:ext cx="2743200" cy="20613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F3048-9CBE-BA0C-B40E-96EB8151CACF}"/>
              </a:ext>
            </a:extLst>
          </p:cNvPr>
          <p:cNvSpPr txBox="1"/>
          <p:nvPr/>
        </p:nvSpPr>
        <p:spPr>
          <a:xfrm>
            <a:off x="533400" y="6248400"/>
            <a:ext cx="244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ZongoVita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</p:txBody>
      </p:sp>
      <p:pic>
        <p:nvPicPr>
          <p:cNvPr id="31747" name="Picture 3" descr="C:\Users\MCA STAFF\Downloads\WhatsApp Image 2025-02-11 at 1.07.07 PM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1200" y="4191000"/>
            <a:ext cx="33528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748" name="Picture 4" descr="C:\Users\MCA STAFF\Downloads\WhatsApp Image 2025-02-04 at 3.47.31 PM.jpe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24200" y="4419600"/>
            <a:ext cx="2590800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3657600" y="62484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IDEA LAB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slow" advClick="0" advTm="3000">
    <p:wheel spokes="8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863025"/>
            <a:ext cx="6332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1"/>
                </a:solidFill>
                <a:latin typeface="Cambria" pitchFamily="18" charset="0"/>
              </a:rPr>
              <a:t>Department Club - FOSS</a:t>
            </a:r>
            <a:endParaRPr lang="en-US" sz="3200" b="1" dirty="0">
              <a:solidFill>
                <a:schemeClr val="accent1"/>
              </a:solidFill>
              <a:latin typeface="Cambria" pitchFamily="18" charset="0"/>
            </a:endParaRPr>
          </a:p>
        </p:txBody>
      </p:sp>
      <p:pic>
        <p:nvPicPr>
          <p:cNvPr id="6" name="Picture 5" descr="img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5400" y="5562600"/>
            <a:ext cx="4038600" cy="1274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114800"/>
            <a:ext cx="2667000" cy="2228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img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3733801"/>
            <a:ext cx="2819400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img7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447800"/>
            <a:ext cx="2819400" cy="2166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img8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3720734"/>
            <a:ext cx="3124200" cy="1594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img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600" y="5410200"/>
            <a:ext cx="2057400" cy="137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img1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599" y="1459068"/>
            <a:ext cx="3276601" cy="2274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Users\STAFF\Desktop\IMG-20240205-WA0019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" y="1143000"/>
            <a:ext cx="2181224" cy="2866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Click="0" advTm="3000">
    <p:plus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  <p:pic>
        <p:nvPicPr>
          <p:cNvPr id="4" name="Google Shape;366;g108533f872e_0_4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181600" y="1752599"/>
            <a:ext cx="3657600" cy="2209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Google Shape;368;g108533f872e_0_41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5176523" y="4267200"/>
            <a:ext cx="3662677" cy="2426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3312042" y="990600"/>
            <a:ext cx="377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1"/>
                </a:solidFill>
                <a:latin typeface="Cambria" pitchFamily="18" charset="0"/>
              </a:rPr>
              <a:t>Workshops</a:t>
            </a:r>
            <a:endParaRPr lang="en-US" sz="3600" b="1" dirty="0">
              <a:solidFill>
                <a:schemeClr val="accent1"/>
              </a:solidFill>
              <a:latin typeface="Cambria" pitchFamily="18" charset="0"/>
            </a:endParaRPr>
          </a:p>
        </p:txBody>
      </p:sp>
      <p:pic>
        <p:nvPicPr>
          <p:cNvPr id="9" name="Picture 8" descr="DSC_101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3681" y="1752601"/>
            <a:ext cx="3449319" cy="2209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 descr="https://lh3.googleusercontent.com/TYgZTngWdmtMh2w_zRRktY1eZE_Bs_JwveKQ7EsqMc012v1LFcoT_ah8JiLGB6jWq0lvgtPiTTdCu4zyMTkfvgOaID0lK8oVbRvBnw0WHbXVGJ-IzFhof9DZa7yscatovwjED3O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4267200"/>
            <a:ext cx="3425414" cy="2410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Click="0" advTm="3000"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57151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00200" y="57151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  <p:pic>
        <p:nvPicPr>
          <p:cNvPr id="4" name="Google Shape;393;g108533f872e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81" y="1733551"/>
            <a:ext cx="3193719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Google Shape;394;g108533f872e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400" y="1733551"/>
            <a:ext cx="5448301" cy="2725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oogle Shape;395;g108533f872e_0_34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600200" y="4705351"/>
            <a:ext cx="3572609" cy="2076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2286000" y="971551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1"/>
                </a:solidFill>
                <a:latin typeface="Cambria" pitchFamily="18" charset="0"/>
              </a:rPr>
              <a:t>International Conference</a:t>
            </a:r>
            <a:endParaRPr lang="en-US" sz="3600" b="1" dirty="0">
              <a:solidFill>
                <a:schemeClr val="accent1"/>
              </a:solidFill>
              <a:latin typeface="Cambria" pitchFamily="18" charset="0"/>
            </a:endParaRPr>
          </a:p>
        </p:txBody>
      </p:sp>
      <p:pic>
        <p:nvPicPr>
          <p:cNvPr id="10" name="Picture 9" descr="IMG_20191219_16034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33999" y="4705351"/>
            <a:ext cx="3660853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Click="0" advTm="3000">
    <p:zoom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-762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  <p:pic>
        <p:nvPicPr>
          <p:cNvPr id="4" name="Google Shape;407;g108533f872e_0_12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497312" y="4572000"/>
            <a:ext cx="3989088" cy="2137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Google Shape;410;g108533f872e_0_12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85800" y="1524000"/>
            <a:ext cx="40386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WhatsApp Image 2021-12-23 at 10.30.06 AM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6800" y="1524000"/>
            <a:ext cx="4114800" cy="2742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WhatsApp Image 2021-12-23 at 10.30.44 AM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38800" y="4572000"/>
            <a:ext cx="3276600" cy="2107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2590800" y="762000"/>
            <a:ext cx="518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1"/>
                </a:solidFill>
                <a:latin typeface="Cambria" pitchFamily="18" charset="0"/>
              </a:rPr>
              <a:t>Extension Activity</a:t>
            </a:r>
            <a:endParaRPr lang="en-US" sz="3600" b="1" dirty="0">
              <a:solidFill>
                <a:schemeClr val="accent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slow" advClick="0" advTm="3000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1600" y="1600200"/>
            <a:ext cx="7315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2500"/>
          </a:bodyPr>
          <a:lstStyle/>
          <a:p>
            <a:pPr marL="457200" marR="0" lvl="0" indent="-228600" algn="just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The Department of Master of Computer Applications was established in 2002. </a:t>
            </a:r>
          </a:p>
          <a:p>
            <a:pPr marL="457200" marR="0" lvl="0" indent="-228600" algn="just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New Horizon College of Engineering became Autonomous in the year 2015. The first 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four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batches of MCA have graduated under Autonomous Scheme of VTU.</a:t>
            </a:r>
          </a:p>
          <a:p>
            <a:pPr marL="457200" marR="0" lvl="0" indent="-228600" algn="just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From the academic year 2020-21, the MCA program has become a 2-Year program,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approved by AICTE and affiliated by VTU,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Belagavi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.  </a:t>
            </a:r>
          </a:p>
        </p:txBody>
      </p:sp>
    </p:spTree>
  </p:cSld>
  <p:clrMapOvr>
    <a:masterClrMapping/>
  </p:clrMapOvr>
  <p:transition spd="slow" advClick="0" advTm="3000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-762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  <p:sp>
        <p:nvSpPr>
          <p:cNvPr id="4" name="Google Shape;476;g107792ef362_0_75"/>
          <p:cNvSpPr txBox="1">
            <a:spLocks/>
          </p:cNvSpPr>
          <p:nvPr/>
        </p:nvSpPr>
        <p:spPr>
          <a:xfrm>
            <a:off x="-381000" y="717300"/>
            <a:ext cx="7296301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tabLst/>
              <a:defRPr/>
            </a:pPr>
            <a:r>
              <a:rPr kumimoji="0" lang="en-GB" sz="4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itchFamily="18" charset="0"/>
                <a:ea typeface="Arial"/>
                <a:cs typeface="Arial"/>
                <a:sym typeface="Arial"/>
              </a:rPr>
              <a:t>Hackathon</a:t>
            </a:r>
          </a:p>
        </p:txBody>
      </p:sp>
      <p:pic>
        <p:nvPicPr>
          <p:cNvPr id="6" name="Google Shape;304;g1087be37ec1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524000"/>
            <a:ext cx="4555787" cy="2756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oogle Shape;305;g1087be37ec1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400" y="4191000"/>
            <a:ext cx="5393987" cy="2594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IMG-20200310-WA001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447800"/>
            <a:ext cx="3581400" cy="2774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Click="0" advTm="3000">
    <p:wheel spokes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-762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  <p:sp>
        <p:nvSpPr>
          <p:cNvPr id="4" name="Google Shape;476;g107792ef362_0_75"/>
          <p:cNvSpPr txBox="1">
            <a:spLocks/>
          </p:cNvSpPr>
          <p:nvPr/>
        </p:nvSpPr>
        <p:spPr>
          <a:xfrm>
            <a:off x="2667000" y="685800"/>
            <a:ext cx="51054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itchFamily="18" charset="0"/>
                <a:ea typeface="Arial"/>
                <a:cs typeface="Arial"/>
                <a:sym typeface="Arial"/>
              </a:rPr>
              <a:t>Activity Based Learning</a:t>
            </a:r>
          </a:p>
        </p:txBody>
      </p:sp>
      <p:pic>
        <p:nvPicPr>
          <p:cNvPr id="6" name="Picture 5" descr="IMG-20200208-WA000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514600"/>
            <a:ext cx="5376528" cy="4032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0" y="20574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Mobile Application Development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</p:txBody>
      </p:sp>
      <p:pic>
        <p:nvPicPr>
          <p:cNvPr id="9" name="Picture 8" descr="IMG_368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946" y="1676400"/>
            <a:ext cx="3114454" cy="2076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IMG_377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5000" y="4561368"/>
            <a:ext cx="3200400" cy="2032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5715000" y="3818692"/>
            <a:ext cx="32765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Design Thinking Workshop -Sponsored by SAP</a:t>
            </a:r>
            <a:endParaRPr lang="en-US" sz="1900" b="1" dirty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 spd="slow" advClick="0" advTm="3000"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  <p:sp>
        <p:nvSpPr>
          <p:cNvPr id="4" name="Google Shape;476;g107792ef362_0_75"/>
          <p:cNvSpPr txBox="1">
            <a:spLocks/>
          </p:cNvSpPr>
          <p:nvPr/>
        </p:nvSpPr>
        <p:spPr>
          <a:xfrm>
            <a:off x="1066800" y="1066800"/>
            <a:ext cx="45720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itchFamily="18" charset="0"/>
                <a:ea typeface="Arial"/>
                <a:cs typeface="Arial"/>
                <a:sym typeface="Arial"/>
              </a:rPr>
              <a:t>Coding Contest</a:t>
            </a:r>
          </a:p>
        </p:txBody>
      </p:sp>
      <p:pic>
        <p:nvPicPr>
          <p:cNvPr id="6" name="Picture 5" descr="IMG-20200225-WA00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57400"/>
            <a:ext cx="4494181" cy="3370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-20200225-WA001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967" y="4038600"/>
            <a:ext cx="3352800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IMG-20200225-WA001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922" y="1295400"/>
            <a:ext cx="3321478" cy="2491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Click="0" advTm="3000">
    <p:wheel spokes="2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90600" y="-762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914400"/>
            <a:ext cx="8610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1"/>
                </a:solidFill>
                <a:latin typeface="Cambria" pitchFamily="18" charset="0"/>
              </a:rPr>
              <a:t>Professional Society Activities </a:t>
            </a:r>
          </a:p>
          <a:p>
            <a:pPr algn="ctr"/>
            <a:r>
              <a:rPr lang="en-GB" sz="2400" b="1" dirty="0">
                <a:solidFill>
                  <a:schemeClr val="accent1"/>
                </a:solidFill>
                <a:latin typeface="Cambria" pitchFamily="18" charset="0"/>
              </a:rPr>
              <a:t>(Computer Society of India)</a:t>
            </a:r>
            <a:endParaRPr lang="en-US" sz="2400" dirty="0">
              <a:solidFill>
                <a:schemeClr val="accent1"/>
              </a:solidFill>
              <a:latin typeface="Cambria" pitchFamily="18" charset="0"/>
            </a:endParaRPr>
          </a:p>
        </p:txBody>
      </p:sp>
      <p:pic>
        <p:nvPicPr>
          <p:cNvPr id="6" name="Picture 2" descr="D:\NAAC 2021\Criteria 7\csi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828801"/>
            <a:ext cx="4312303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4" descr="D:\NAAC 2021\Criteria 7\csi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399" y="1828800"/>
            <a:ext cx="3797173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6" descr="https://lh5.googleusercontent.com/EtuuFN8gXMiVCYhRQLJL1d2MCSLKhwGzckQI-wQfc0V176otvD3JVeq_3MVtmHItCVHYnrPT5a6O-lCZ7voP5lEiRMf6Pn3DznNd4ZjgSI6atunEOYFmvfBTc2mMb60QTB6htR2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4369222"/>
            <a:ext cx="4419600" cy="2488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Click="0" advTm="3000">
    <p:wedg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2600" y="762000"/>
            <a:ext cx="67818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RESEARCH FUNDS &amp; PROPOSALS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5400" y="1905000"/>
            <a:ext cx="7391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628650" marR="0" lvl="0" indent="-117475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 MCA Department received funds &amp; grants from various State &amp; Central Government agencies such as:</a:t>
            </a:r>
          </a:p>
          <a:p>
            <a:pPr marL="914400" marR="0" lvl="1" indent="-381000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AICTE - Received a grant of 3.18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lakhs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for conducting FDP in 2019</a:t>
            </a:r>
          </a:p>
          <a:p>
            <a:pPr marL="914400" marR="0" lvl="1" indent="-381000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VGST - Received a grant of 2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lakhs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for conducting FDP in 2018</a:t>
            </a:r>
          </a:p>
          <a:p>
            <a:pPr marL="914400" marR="0" lvl="1" indent="-381000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CSIR – Received 25,000 and 30,000 to conduct Workshop and Conference in the year 2010 and 2011</a:t>
            </a: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</p:spTree>
  </p:cSld>
  <p:clrMapOvr>
    <a:masterClrMapping/>
  </p:clrMapOvr>
  <p:transition spd="slow" advClick="0" advTm="3000">
    <p:plus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66800" y="9906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FUNDED STUDENTS PROJECT</a:t>
            </a:r>
            <a:br>
              <a:rPr lang="en-US" sz="32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32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5400" y="2103437"/>
            <a:ext cx="7391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6BA844-C1DD-7A3B-9B9C-DBCEC8753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359389"/>
              </p:ext>
            </p:extLst>
          </p:nvPr>
        </p:nvGraphicFramePr>
        <p:xfrm>
          <a:off x="1600200" y="2057400"/>
          <a:ext cx="7086602" cy="3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369">
                  <a:extLst>
                    <a:ext uri="{9D8B030D-6E8A-4147-A177-3AD203B41FA5}">
                      <a16:colId xmlns:a16="http://schemas.microsoft.com/office/drawing/2014/main" val="2621552457"/>
                    </a:ext>
                  </a:extLst>
                </a:gridCol>
                <a:gridCol w="2989659">
                  <a:extLst>
                    <a:ext uri="{9D8B030D-6E8A-4147-A177-3AD203B41FA5}">
                      <a16:colId xmlns:a16="http://schemas.microsoft.com/office/drawing/2014/main" val="1982178896"/>
                    </a:ext>
                  </a:extLst>
                </a:gridCol>
                <a:gridCol w="1716287">
                  <a:extLst>
                    <a:ext uri="{9D8B030D-6E8A-4147-A177-3AD203B41FA5}">
                      <a16:colId xmlns:a16="http://schemas.microsoft.com/office/drawing/2014/main" val="4057583429"/>
                    </a:ext>
                  </a:extLst>
                </a:gridCol>
                <a:gridCol w="1716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162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Cambria" pitchFamily="18" charset="0"/>
                        </a:rPr>
                        <a:t>Sl. No.</a:t>
                      </a:r>
                      <a:endParaRPr lang="en-IN" b="1" dirty="0">
                        <a:latin typeface="Cambria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Cambria" pitchFamily="18" charset="0"/>
                        </a:rPr>
                        <a:t>Achievement(s)</a:t>
                      </a:r>
                      <a:endParaRPr lang="en-IN" b="1" dirty="0">
                        <a:latin typeface="Cambria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Cambria" pitchFamily="18" charset="0"/>
                        </a:rPr>
                        <a:t># of Projects </a:t>
                      </a:r>
                      <a:endParaRPr lang="en-IN" b="1" dirty="0">
                        <a:latin typeface="Cambria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Cambria" pitchFamily="18" charset="0"/>
                        </a:rPr>
                        <a:t>Amount Sanctioned</a:t>
                      </a:r>
                      <a:endParaRPr lang="en-IN" b="1" dirty="0">
                        <a:latin typeface="Cambria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986906"/>
                  </a:ext>
                </a:extLst>
              </a:tr>
              <a:tr h="80908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 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Students Projects funded under KSCST SPP 45</a:t>
                      </a:r>
                      <a:r>
                        <a:rPr lang="en-IN" baseline="30000" dirty="0"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 Series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562228"/>
                  </a:ext>
                </a:extLst>
              </a:tr>
              <a:tr h="80908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Students Projects funded under KSCST SPP 46</a:t>
                      </a:r>
                      <a:r>
                        <a:rPr lang="en-IN" baseline="30000" dirty="0"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 Series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18,000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038096"/>
                  </a:ext>
                </a:extLst>
              </a:tr>
              <a:tr h="80908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Students Projects funded under KSCST SPP 47</a:t>
                      </a:r>
                      <a:r>
                        <a:rPr lang="en-IN" baseline="30000" dirty="0"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 Series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25,500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069157"/>
      </p:ext>
    </p:extLst>
  </p:cSld>
  <p:clrMapOvr>
    <a:masterClrMapping/>
  </p:clrMapOvr>
  <p:transition spd="slow" advClick="0" advTm="3000">
    <p:plus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9067800" cy="1143000"/>
          </a:xfrm>
        </p:spPr>
        <p:txBody>
          <a:bodyPr>
            <a:normAutofit/>
          </a:bodyPr>
          <a:lstStyle/>
          <a:p>
            <a:pPr algn="ctr"/>
            <a:br>
              <a:rPr lang="en-US" sz="32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430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89792-8DC7-92DB-319C-3043775A317E}"/>
              </a:ext>
            </a:extLst>
          </p:cNvPr>
          <p:cNvSpPr txBox="1">
            <a:spLocks/>
          </p:cNvSpPr>
          <p:nvPr/>
        </p:nvSpPr>
        <p:spPr>
          <a:xfrm>
            <a:off x="1600200" y="1143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 lnSpcReduction="20000"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1" i="0" u="none" strike="noStrike" kern="12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/>
            <a:br>
              <a:rPr lang="en-US" sz="32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SCOPUS INDEXED PUBLICATIONS  </a:t>
            </a:r>
            <a:br>
              <a:rPr lang="en-US" sz="32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8D46AD-8D2F-DECC-3E1F-52885D87F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109175"/>
              </p:ext>
            </p:extLst>
          </p:nvPr>
        </p:nvGraphicFramePr>
        <p:xfrm>
          <a:off x="1814160" y="2257630"/>
          <a:ext cx="6491640" cy="248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522">
                  <a:extLst>
                    <a:ext uri="{9D8B030D-6E8A-4147-A177-3AD203B41FA5}">
                      <a16:colId xmlns:a16="http://schemas.microsoft.com/office/drawing/2014/main" val="2148364806"/>
                    </a:ext>
                  </a:extLst>
                </a:gridCol>
                <a:gridCol w="4701878">
                  <a:extLst>
                    <a:ext uri="{9D8B030D-6E8A-4147-A177-3AD203B41FA5}">
                      <a16:colId xmlns:a16="http://schemas.microsoft.com/office/drawing/2014/main" val="134542259"/>
                    </a:ext>
                  </a:extLst>
                </a:gridCol>
                <a:gridCol w="1005240">
                  <a:extLst>
                    <a:ext uri="{9D8B030D-6E8A-4147-A177-3AD203B41FA5}">
                      <a16:colId xmlns:a16="http://schemas.microsoft.com/office/drawing/2014/main" val="2023487585"/>
                    </a:ext>
                  </a:extLst>
                </a:gridCol>
              </a:tblGrid>
              <a:tr h="56177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Cambria" pitchFamily="18" charset="0"/>
                        </a:rPr>
                        <a:t>Sl. No</a:t>
                      </a:r>
                      <a:endParaRPr lang="en-IN" b="1" dirty="0">
                        <a:latin typeface="Cambria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Cambria" pitchFamily="18" charset="0"/>
                        </a:rPr>
                        <a:t>Achievement(s)</a:t>
                      </a:r>
                      <a:endParaRPr lang="en-IN" b="1" dirty="0">
                        <a:latin typeface="Cambria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Cambria" pitchFamily="18" charset="0"/>
                        </a:rPr>
                        <a:t>Details</a:t>
                      </a:r>
                      <a:endParaRPr lang="en-IN" b="1" dirty="0">
                        <a:latin typeface="Cambria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5756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Scopus Indexed Student Papers Publication – AY 2021-22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53049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Scopus Indexed Student Papers Publication – AY 2022-23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89374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Scopus Indexed Student Papers Publication – AY 2023-24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477872"/>
      </p:ext>
    </p:extLst>
  </p:cSld>
  <p:clrMapOvr>
    <a:masterClrMapping/>
  </p:clrMapOvr>
  <p:transition spd="slow" advClick="0" advTm="3000">
    <p:plus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0"/>
            <a:ext cx="7239000" cy="1295400"/>
          </a:xfrm>
        </p:spPr>
        <p:txBody>
          <a:bodyPr>
            <a:noAutofit/>
          </a:bodyPr>
          <a:lstStyle/>
          <a:p>
            <a:br>
              <a:rPr lang="en-US" sz="2800" b="1" dirty="0">
                <a:solidFill>
                  <a:schemeClr val="accent1"/>
                </a:solidFill>
                <a:latin typeface="Cambria" pitchFamily="18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Cambria" pitchFamily="18" charset="0"/>
              </a:rPr>
              <a:t>CONSOLIDATED LIST OF PLACEMENTS</a:t>
            </a:r>
            <a:br>
              <a:rPr lang="en-US" sz="2800" b="1" dirty="0">
                <a:solidFill>
                  <a:schemeClr val="accent1"/>
                </a:solidFill>
                <a:latin typeface="Cambria" pitchFamily="18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Cambria" pitchFamily="18" charset="0"/>
              </a:rPr>
              <a:t>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419806"/>
              </p:ext>
            </p:extLst>
          </p:nvPr>
        </p:nvGraphicFramePr>
        <p:xfrm>
          <a:off x="1295400" y="1752600"/>
          <a:ext cx="7391400" cy="4648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743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mbria" pitchFamily="18" charset="0"/>
                          <a:cs typeface="Times New Roman" pitchFamily="18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Total No. of Final Year Students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Total No. of Students eligible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Total No. of Students placed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Total No. of Companies visited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2018-19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2019-20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122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2020-21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2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2021-22</a:t>
                      </a:r>
                      <a:endParaRPr lang="en-US" sz="2000" dirty="0">
                        <a:latin typeface="Times New Roman" pitchFamily="18" charset="0"/>
                        <a:ea typeface="Cambria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207</a:t>
                      </a:r>
                      <a:endParaRPr lang="en-US" sz="2000" dirty="0">
                        <a:latin typeface="Times New Roman" pitchFamily="18" charset="0"/>
                        <a:ea typeface="Cambria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207</a:t>
                      </a:r>
                      <a:endParaRPr lang="en-US" sz="2000" dirty="0">
                        <a:latin typeface="Times New Roman" pitchFamily="18" charset="0"/>
                        <a:ea typeface="Cambria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165</a:t>
                      </a:r>
                      <a:endParaRPr lang="en-US" sz="2000" dirty="0">
                        <a:latin typeface="Times New Roman" pitchFamily="18" charset="0"/>
                        <a:ea typeface="Cambria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27</a:t>
                      </a:r>
                      <a:endParaRPr lang="en-US" sz="2000" dirty="0">
                        <a:latin typeface="Times New Roman" pitchFamily="18" charset="0"/>
                        <a:ea typeface="Cambria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82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2022-23</a:t>
                      </a:r>
                      <a:endParaRPr lang="en-US" sz="2000" dirty="0">
                        <a:latin typeface="Times New Roman" pitchFamily="18" charset="0"/>
                        <a:ea typeface="Cambria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119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113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4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2023-24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119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4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2024-25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175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ea typeface="Cambria" pitchFamily="18" charset="0"/>
                          <a:cs typeface="Times New Roman" pitchFamily="18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Department of Master of Computer Applications (MCA)</a:t>
            </a:r>
          </a:p>
        </p:txBody>
      </p:sp>
    </p:spTree>
  </p:cSld>
  <p:clrMapOvr>
    <a:masterClrMapping/>
  </p:clrMapOvr>
  <p:transition spd="slow" advClick="0" advTm="3000">
    <p:plus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76594"/>
            <a:ext cx="7210452" cy="412420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 fontAlgn="base"/>
            <a:r>
              <a:rPr lang="en-US" sz="3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3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Focuses on</a:t>
            </a:r>
          </a:p>
          <a:p>
            <a:pPr algn="just" fontAlgn="base"/>
            <a:endParaRPr lang="en-US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Problem Solving Skills, </a:t>
            </a:r>
          </a:p>
          <a:p>
            <a:pPr lvl="1" algn="just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Creative Thinking,</a:t>
            </a:r>
          </a:p>
          <a:p>
            <a:pPr lvl="1" algn="just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Communication and behavioral skills,</a:t>
            </a:r>
          </a:p>
          <a:p>
            <a:pPr lvl="1" algn="just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Technical and Domain skills.</a:t>
            </a:r>
          </a:p>
          <a:p>
            <a:pPr algn="just" fontAlgn="base"/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43000" y="1219200"/>
            <a:ext cx="8229600" cy="762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>
                <a:solidFill>
                  <a:schemeClr val="accent1"/>
                </a:solidFill>
                <a:latin typeface="Cambria" pitchFamily="18" charset="0"/>
                <a:ea typeface="+mj-ea"/>
                <a:cs typeface="Times New Roman" pitchFamily="18" charset="0"/>
              </a:rPr>
              <a:t>TRAINING AND PLACEMENT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</p:spTree>
  </p:cSld>
  <p:clrMapOvr>
    <a:masterClrMapping/>
  </p:clrMapOvr>
  <p:transition spd="slow" advClick="0" advTm="3000">
    <p:spli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5800" y="46038"/>
            <a:ext cx="8153400" cy="4873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3000" y="-762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145345"/>
              </p:ext>
            </p:extLst>
          </p:nvPr>
        </p:nvGraphicFramePr>
        <p:xfrm>
          <a:off x="1905000" y="1600200"/>
          <a:ext cx="6553201" cy="419099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8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9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8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mbria" pitchFamily="18" charset="0"/>
                        </a:rPr>
                        <a:t>Sl. No.</a:t>
                      </a:r>
                      <a:endParaRPr lang="en-US" sz="1600" b="1" dirty="0">
                        <a:latin typeface="Cambria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mbria" pitchFamily="18" charset="0"/>
                        </a:rPr>
                        <a:t>Company</a:t>
                      </a:r>
                      <a:endParaRPr lang="en-US" sz="1600" b="1" dirty="0">
                        <a:latin typeface="Cambria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mbria" pitchFamily="18" charset="0"/>
                        </a:rPr>
                        <a:t>Package</a:t>
                      </a:r>
                      <a:endParaRPr lang="en-US" sz="1600" b="1" dirty="0">
                        <a:latin typeface="Cambria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mbria" pitchFamily="18" charset="0"/>
                        </a:rPr>
                        <a:t>No. of Offers</a:t>
                      </a:r>
                      <a:endParaRPr lang="en-US" sz="1600" b="1" dirty="0">
                        <a:latin typeface="Cambria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NOKIA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360000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FINTELLIX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550000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UST GLOBAL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420000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EPSILON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500000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SPERIDIAN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350000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CUBIC LOGICS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650000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MELTWATER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700000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6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INCADEA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450000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286000" y="990600"/>
            <a:ext cx="5915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List of MCA Placed Students- 2024 Batch</a:t>
            </a:r>
            <a:endParaRPr lang="en-US" sz="2400" dirty="0"/>
          </a:p>
        </p:txBody>
      </p:sp>
      <p:pic>
        <p:nvPicPr>
          <p:cNvPr id="8" name="Google Shape;477;g107792ef362_0_75"/>
          <p:cNvPicPr preferRelativeResize="0"/>
          <p:nvPr/>
        </p:nvPicPr>
        <p:blipFill rotWithShape="1">
          <a:blip r:embed="rId4">
            <a:alphaModFix/>
          </a:blip>
          <a:srcRect l="22646" t="71611" r="65079" b="11487"/>
          <a:stretch/>
        </p:blipFill>
        <p:spPr>
          <a:xfrm>
            <a:off x="76200" y="5105400"/>
            <a:ext cx="1828800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624821"/>
      </p:ext>
    </p:extLst>
  </p:cSld>
  <p:clrMapOvr>
    <a:masterClrMapping/>
  </p:clrMapOvr>
  <p:transition spd="slow" advClick="0" advTm="3000">
    <p:wheel spokes="8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371600" y="1295400"/>
            <a:ext cx="73152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4572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15000"/>
              <a:buFont typeface="Arial" pitchFamily="34" charset="0"/>
              <a:buChar char="•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defTabSz="914400" rtl="0" eaLnBrk="1" fontAlgn="auto" latinLnBrk="0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15000"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Master of Computer Applications (MCA) </a:t>
            </a:r>
          </a:p>
          <a:p>
            <a:pPr marL="457200" marR="0" lvl="0" indent="-228600" defTabSz="914400" rtl="0" eaLnBrk="1" fontAlgn="auto" latinLnBrk="0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15000"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Arial"/>
                <a:cs typeface="Times New Roman"/>
                <a:sym typeface="Arial"/>
              </a:rPr>
              <a:t>Ph.D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Arial"/>
                <a:cs typeface="Times New Roman"/>
                <a:sym typeface="Arial"/>
              </a:rPr>
              <a:t> in Computer Applications </a:t>
            </a:r>
            <a:endParaRPr 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/>
              <a:ea typeface="Arial"/>
              <a:cs typeface="Times New Roman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1219200"/>
            <a:ext cx="8229600" cy="480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PROGRAMS OFFERED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</p:spTree>
  </p:cSld>
  <p:clrMapOvr>
    <a:masterClrMapping/>
  </p:clrMapOvr>
  <p:transition spd="slow" advClick="0" advTm="3000"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14400" y="381000"/>
            <a:ext cx="8229600" cy="457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List of MCA Placed Students- 2025 Batch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-152400"/>
            <a:ext cx="8229600" cy="60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Department of MCA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914396"/>
          <a:ext cx="6629399" cy="487680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702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1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mbria" pitchFamily="18" charset="0"/>
                        </a:rPr>
                        <a:t>Sl. No.</a:t>
                      </a:r>
                      <a:endParaRPr lang="en-US" sz="1600" b="1" dirty="0">
                        <a:latin typeface="Cambria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mbria" pitchFamily="18" charset="0"/>
                        </a:rPr>
                        <a:t>Company</a:t>
                      </a:r>
                      <a:endParaRPr lang="en-US" sz="1600" b="1" dirty="0">
                        <a:latin typeface="Cambria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mbria" pitchFamily="18" charset="0"/>
                        </a:rPr>
                        <a:t>Package</a:t>
                      </a:r>
                      <a:endParaRPr lang="en-US" sz="1600" b="1" dirty="0">
                        <a:latin typeface="Cambria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mbria" pitchFamily="18" charset="0"/>
                        </a:rPr>
                        <a:t>No. of Offers</a:t>
                      </a:r>
                      <a:endParaRPr lang="en-US" sz="1600" b="1" dirty="0">
                        <a:latin typeface="Cambria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5495" marR="5549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AI PALETTE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400000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LG SOFT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390000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NOKIA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360000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6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INFOSYS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360000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CUBIC LOGICS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450000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CONNEQTION GROUP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600000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5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CAPGEMINI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450000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ZEPTO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450000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LG SOFT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392000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LTI MINDTREE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450000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INTELLIPAAT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500000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INCADEA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450000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KRIYAFIT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600000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ZEPTO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500000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SPEKTRA SYSTEMS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500000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VISIONET</a:t>
                      </a:r>
                      <a:endParaRPr lang="en-US" sz="11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400000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1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7" name="Google Shape;477;g107792ef362_0_75"/>
          <p:cNvPicPr preferRelativeResize="0"/>
          <p:nvPr/>
        </p:nvPicPr>
        <p:blipFill rotWithShape="1">
          <a:blip r:embed="rId3">
            <a:alphaModFix/>
          </a:blip>
          <a:srcRect l="22646" t="71611" r="65079" b="11487"/>
          <a:stretch/>
        </p:blipFill>
        <p:spPr>
          <a:xfrm>
            <a:off x="76200" y="5181600"/>
            <a:ext cx="14478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3000">
    <p:wheel spokes="8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858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lgerian" pitchFamily="82" charset="0"/>
                <a:cs typeface="Times New Roman" pitchFamily="18" charset="0"/>
              </a:rPr>
              <a:t>THANK  YOU</a:t>
            </a:r>
            <a:endParaRPr lang="en-US" sz="3600" b="1" dirty="0">
              <a:solidFill>
                <a:srgbClr val="FF0000"/>
              </a:solidFill>
              <a:latin typeface="Algerian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98637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  more information please  contact</a:t>
            </a:r>
          </a:p>
          <a:p>
            <a:pPr algn="just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Phone: 080-66297777</a:t>
            </a:r>
          </a:p>
          <a:p>
            <a:pPr algn="just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Email: admissionsnhce@newhorizonindia.edu </a:t>
            </a:r>
          </a:p>
          <a:p>
            <a:pPr algn="just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Website:  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www.newhorizonindia.edu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Follow us on:</a:t>
            </a:r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endParaRPr lang="en-US" dirty="0"/>
          </a:p>
        </p:txBody>
      </p:sp>
      <p:pic>
        <p:nvPicPr>
          <p:cNvPr id="5" name="Picture 2" descr="G:\Faceboo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4648200"/>
            <a:ext cx="400266" cy="4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G:\twitter_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4648200"/>
            <a:ext cx="400266" cy="4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G:\Solid_color_You_Tube_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4724400"/>
            <a:ext cx="689346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3000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752600" y="1197114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  <a:latin typeface="Cambria" pitchFamily="18" charset="0"/>
                <a:cs typeface="Times New Roman" pitchFamily="18" charset="0"/>
              </a:rPr>
              <a:t>ELIGIBILITY FOR MCA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2023170"/>
            <a:ext cx="7543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 algn="just">
              <a:buFont typeface="Arial" pitchFamily="34" charset="0"/>
              <a:buChar char="•"/>
            </a:pPr>
            <a:r>
              <a:rPr lang="en-I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Passed BCA / Bachelor degree in Computer  Science or equivalent Degree / </a:t>
            </a:r>
            <a:r>
              <a:rPr lang="en-IN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B.Sc</a:t>
            </a:r>
            <a:r>
              <a:rPr lang="en-I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en-IN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B.Com</a:t>
            </a:r>
            <a:r>
              <a:rPr lang="en-I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/B.A with Mathematics at 10+2 Level or at graduation level</a:t>
            </a:r>
          </a:p>
          <a:p>
            <a:pPr marL="225425" indent="-225425" algn="just"/>
            <a:r>
              <a:rPr lang="en-I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25425" indent="-225425" algn="just">
              <a:buFont typeface="Arial" pitchFamily="34" charset="0"/>
              <a:buChar char="•"/>
            </a:pPr>
            <a:r>
              <a:rPr lang="en-I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Obtained at least 50% marks (45% marks for reserved category) in the qualifying examination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</p:spTree>
  </p:cSld>
  <p:clrMapOvr>
    <a:masterClrMapping/>
  </p:clrMapOvr>
  <p:transition spd="slow" advClick="0" advTm="3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59ac9ee35_1_177"/>
          <p:cNvSpPr txBox="1"/>
          <p:nvPr/>
        </p:nvSpPr>
        <p:spPr>
          <a:xfrm>
            <a:off x="1371601" y="609600"/>
            <a:ext cx="7772399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3600" b="1" dirty="0">
                <a:solidFill>
                  <a:schemeClr val="accent1"/>
                </a:solidFill>
                <a:latin typeface="Cambria" pitchFamily="18" charset="0"/>
              </a:rPr>
              <a:t>Vision , Mission &amp; Quality Policy</a:t>
            </a:r>
            <a:endParaRPr sz="3600" b="1">
              <a:solidFill>
                <a:schemeClr val="accent1"/>
              </a:solidFill>
              <a:latin typeface="Cambria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059ac9ee35_1_177"/>
          <p:cNvSpPr txBox="1"/>
          <p:nvPr/>
        </p:nvSpPr>
        <p:spPr>
          <a:xfrm>
            <a:off x="2974733" y="1324250"/>
            <a:ext cx="5652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059ac9ee35_1_177"/>
          <p:cNvSpPr txBox="1"/>
          <p:nvPr/>
        </p:nvSpPr>
        <p:spPr>
          <a:xfrm>
            <a:off x="2974733" y="2764410"/>
            <a:ext cx="57003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059ac9ee35_1_177"/>
          <p:cNvSpPr txBox="1"/>
          <p:nvPr/>
        </p:nvSpPr>
        <p:spPr>
          <a:xfrm>
            <a:off x="2974733" y="4295774"/>
            <a:ext cx="371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059ac9ee35_1_177"/>
          <p:cNvSpPr txBox="1"/>
          <p:nvPr/>
        </p:nvSpPr>
        <p:spPr>
          <a:xfrm>
            <a:off x="1066800" y="1968783"/>
            <a:ext cx="7620000" cy="469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sz="2200" b="1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x-none" sz="2200" dirty="0">
                <a:latin typeface="Times New Roman" pitchFamily="18" charset="0"/>
                <a:cs typeface="Times New Roman" pitchFamily="18" charset="0"/>
              </a:rPr>
              <a:t>emerge as a department of eminence in the field of Computer Applications in serving the Information Technology Industry and the nation by empowering students with a high degree of technical, managerial and practical </a:t>
            </a:r>
            <a:r>
              <a:rPr lang="x-none" sz="2200">
                <a:latin typeface="Times New Roman" pitchFamily="18" charset="0"/>
                <a:cs typeface="Times New Roman" pitchFamily="18" charset="0"/>
              </a:rPr>
              <a:t>competence.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QUALITY POLICY </a:t>
            </a:r>
          </a:p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To provide services of the highest quality both curricular and co-curricular, so that our students can integrate their skills and serve the industry and society equally well at the global level.</a:t>
            </a:r>
          </a:p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endParaRPr lang="en-IN" sz="2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</p:spTree>
  </p:cSld>
  <p:clrMapOvr>
    <a:masterClrMapping/>
  </p:clrMapOvr>
  <p:transition spd="slow" advClick="0" advTm="3000"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59ac9ee35_1_177"/>
          <p:cNvSpPr txBox="1"/>
          <p:nvPr/>
        </p:nvSpPr>
        <p:spPr>
          <a:xfrm>
            <a:off x="1371601" y="609600"/>
            <a:ext cx="7772399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3600" b="1" dirty="0">
                <a:solidFill>
                  <a:schemeClr val="accent1"/>
                </a:solidFill>
                <a:latin typeface="Cambria" pitchFamily="18" charset="0"/>
              </a:rPr>
              <a:t>Vision , Mission &amp; Quality Policy</a:t>
            </a:r>
            <a:endParaRPr sz="3600" b="1" dirty="0">
              <a:solidFill>
                <a:schemeClr val="accent1"/>
              </a:solidFill>
              <a:latin typeface="Cambria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059ac9ee35_1_177"/>
          <p:cNvSpPr txBox="1"/>
          <p:nvPr/>
        </p:nvSpPr>
        <p:spPr>
          <a:xfrm>
            <a:off x="2974733" y="1324250"/>
            <a:ext cx="5652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059ac9ee35_1_177"/>
          <p:cNvSpPr txBox="1"/>
          <p:nvPr/>
        </p:nvSpPr>
        <p:spPr>
          <a:xfrm>
            <a:off x="2974733" y="2764410"/>
            <a:ext cx="57003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059ac9ee35_1_177"/>
          <p:cNvSpPr txBox="1"/>
          <p:nvPr/>
        </p:nvSpPr>
        <p:spPr>
          <a:xfrm>
            <a:off x="2974733" y="4295774"/>
            <a:ext cx="371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059ac9ee35_1_177"/>
          <p:cNvSpPr txBox="1"/>
          <p:nvPr/>
        </p:nvSpPr>
        <p:spPr>
          <a:xfrm>
            <a:off x="1143000" y="1600200"/>
            <a:ext cx="7543800" cy="475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MISSION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latin typeface="Times New Roman" pitchFamily="18" charset="0"/>
              <a:cs typeface="Times New Roman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x-none" sz="2000" dirty="0">
                <a:latin typeface="Times New Roman" pitchFamily="18" charset="0"/>
                <a:cs typeface="Times New Roman" pitchFamily="18" charset="0"/>
              </a:rPr>
              <a:t>To strengthen the theoretical, practical and ethical aspects of the learning while inculcating a culture of research, innovation and practical applications amongst faculty and students.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457200" algn="just">
              <a:lnSpc>
                <a:spcPct val="115000"/>
              </a:lnSpc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x-none" sz="2000" dirty="0">
                <a:latin typeface="Times New Roman" pitchFamily="18" charset="0"/>
                <a:cs typeface="Times New Roman" pitchFamily="18" charset="0"/>
              </a:rPr>
              <a:t>To encourage long-term interactions between the department and the IT Industry through rich involvement of the Industry in the design of the curriculum and its hands-on implementation.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457200" algn="just">
              <a:lnSpc>
                <a:spcPct val="115000"/>
              </a:lnSpc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x-none" sz="2000" dirty="0">
                <a:latin typeface="Times New Roman" pitchFamily="18" charset="0"/>
                <a:cs typeface="Times New Roman" pitchFamily="18" charset="0"/>
              </a:rPr>
              <a:t>To strengthen and mould students in professional, ethical, social and environmental dimensions by encouraging participation in co-curricular and extracurricular activities.</a:t>
            </a:r>
          </a:p>
        </p:txBody>
      </p:sp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Master of Computer Applications (MCA)</a:t>
            </a:r>
          </a:p>
        </p:txBody>
      </p:sp>
    </p:spTree>
    <p:extLst>
      <p:ext uri="{BB962C8B-B14F-4D97-AF65-F5344CB8AC3E}">
        <p14:creationId xmlns:p14="http://schemas.microsoft.com/office/powerpoint/2010/main" val="3841558517"/>
      </p:ext>
    </p:extLst>
  </p:cSld>
  <p:clrMapOvr>
    <a:masterClrMapping/>
  </p:clrMapOvr>
  <p:transition spd="slow" advClick="0" advTm="3000"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87be37ec1_0_21"/>
          <p:cNvSpPr txBox="1"/>
          <p:nvPr/>
        </p:nvSpPr>
        <p:spPr>
          <a:xfrm>
            <a:off x="2974733" y="2764410"/>
            <a:ext cx="57003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87be37ec1_0_21"/>
          <p:cNvSpPr txBox="1"/>
          <p:nvPr/>
        </p:nvSpPr>
        <p:spPr>
          <a:xfrm>
            <a:off x="2974733" y="4295774"/>
            <a:ext cx="371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905000" y="1066800"/>
            <a:ext cx="6934200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tabLst>
                <a:tab pos="1400175" algn="l"/>
              </a:tabLst>
            </a:pPr>
            <a:r>
              <a:rPr lang="en-US" b="1" dirty="0">
                <a:solidFill>
                  <a:srgbClr val="000000"/>
                </a:solidFill>
                <a:latin typeface="Cambria"/>
                <a:ea typeface="Times New Roman"/>
                <a:cs typeface="Calibri"/>
              </a:rPr>
              <a:t>DEPARTMENT OF MASTER OF COMPUTER APPLICATIONS</a:t>
            </a:r>
            <a:endParaRPr lang="en-US" sz="1400" dirty="0">
              <a:ea typeface="Times New Roman"/>
              <a:cs typeface="Times New Roman"/>
            </a:endParaRPr>
          </a:p>
          <a:p>
            <a:pPr algn="ctr">
              <a:lnSpc>
                <a:spcPct val="115000"/>
              </a:lnSpc>
              <a:tabLst>
                <a:tab pos="1400175" algn="l"/>
              </a:tabLst>
            </a:pPr>
            <a:r>
              <a:rPr lang="en-US" b="1" dirty="0">
                <a:solidFill>
                  <a:srgbClr val="000000"/>
                </a:solidFill>
                <a:latin typeface="Cambria"/>
                <a:ea typeface="Times New Roman"/>
                <a:cs typeface="Calibri"/>
              </a:rPr>
              <a:t>MCA DEGREE CURRICULUM – COURSE CREDIT STRUCTURE</a:t>
            </a:r>
            <a:endParaRPr lang="en-US" sz="1400" dirty="0">
              <a:ea typeface="Times New Roman"/>
              <a:cs typeface="Times New Roman"/>
            </a:endParaRPr>
          </a:p>
          <a:p>
            <a:pPr algn="ctr">
              <a:lnSpc>
                <a:spcPct val="115000"/>
              </a:lnSpc>
              <a:tabLst>
                <a:tab pos="1400175" algn="l"/>
              </a:tabLst>
            </a:pPr>
            <a:r>
              <a:rPr lang="en-US" b="1" dirty="0">
                <a:solidFill>
                  <a:srgbClr val="000000"/>
                </a:solidFill>
                <a:latin typeface="Cambria"/>
                <a:ea typeface="Times New Roman"/>
                <a:cs typeface="Calibri"/>
              </a:rPr>
              <a:t>BATCH 2024-26 : SEMESTER I TO IV</a:t>
            </a:r>
            <a:endParaRPr lang="en-US" sz="1400" dirty="0">
              <a:ea typeface="Times New Roman"/>
              <a:cs typeface="Times New Roman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57400" y="-762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967356"/>
              </p:ext>
            </p:extLst>
          </p:nvPr>
        </p:nvGraphicFramePr>
        <p:xfrm>
          <a:off x="1828800" y="2133600"/>
          <a:ext cx="6934200" cy="4038595"/>
        </p:xfrm>
        <a:graphic>
          <a:graphicData uri="http://schemas.openxmlformats.org/drawingml/2006/table">
            <a:tbl>
              <a:tblPr/>
              <a:tblGrid>
                <a:gridCol w="1286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65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14475">
                <a:tc>
                  <a:txBody>
                    <a:bodyPr/>
                    <a:lstStyle/>
                    <a:p>
                      <a:pPr marL="2794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SEMESTER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CORE 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ELECTIVE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MINI    PROJECT / PROJECT WORK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SEMINAR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TOTAL CREDITS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4">
                <a:tc>
                  <a:txBody>
                    <a:bodyPr/>
                    <a:lstStyle/>
                    <a:p>
                      <a:pPr marL="2794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I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20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20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4">
                <a:tc>
                  <a:txBody>
                    <a:bodyPr/>
                    <a:lstStyle/>
                    <a:p>
                      <a:pPr marL="2794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II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12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6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20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4">
                <a:tc>
                  <a:txBody>
                    <a:bodyPr/>
                    <a:lstStyle/>
                    <a:p>
                      <a:pPr marL="2794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III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6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3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11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20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24">
                <a:tc>
                  <a:txBody>
                    <a:bodyPr/>
                    <a:lstStyle/>
                    <a:p>
                      <a:pPr marL="2794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IV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6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12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20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824">
                <a:tc>
                  <a:txBody>
                    <a:bodyPr/>
                    <a:lstStyle/>
                    <a:p>
                      <a:pPr marL="2794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TOTAL</a:t>
                      </a:r>
                      <a:endParaRPr lang="en-US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38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15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25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latin typeface="Cambria"/>
                          <a:ea typeface="Calibri"/>
                          <a:cs typeface="Times New Roman"/>
                        </a:rPr>
                        <a:t>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latin typeface="Cambria"/>
                          <a:ea typeface="Calibri"/>
                          <a:cs typeface="Times New Roman"/>
                        </a:rPr>
                        <a:t>80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 advTm="3000">
    <p:plu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87be37ec1_0_21"/>
          <p:cNvSpPr txBox="1"/>
          <p:nvPr/>
        </p:nvSpPr>
        <p:spPr>
          <a:xfrm>
            <a:off x="2974733" y="2764410"/>
            <a:ext cx="57003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87be37ec1_0_21"/>
          <p:cNvSpPr txBox="1"/>
          <p:nvPr/>
        </p:nvSpPr>
        <p:spPr>
          <a:xfrm>
            <a:off x="2974733" y="4295774"/>
            <a:ext cx="371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11" descr="C:\Users\CSE\Desktop\NHCE+50 (1).png">
            <a:extLst>
              <a:ext uri="{FF2B5EF4-FFF2-40B4-BE49-F238E27FC236}">
                <a16:creationId xmlns:a16="http://schemas.microsoft.com/office/drawing/2014/main" id="{7DA960BB-26E4-1D42-9945-C0FFDFB2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23833"/>
          <a:stretch/>
        </p:blipFill>
        <p:spPr bwMode="auto">
          <a:xfrm>
            <a:off x="0" y="0"/>
            <a:ext cx="1495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24000" y="-1524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Department of Master of Computer Applications (MCA)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95601" y="823397"/>
            <a:ext cx="441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itchFamily="18" charset="0"/>
              </a:rPr>
              <a:t>CURRICULUM STRUCTURE-SEMESTER I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615907"/>
              </p:ext>
            </p:extLst>
          </p:nvPr>
        </p:nvGraphicFramePr>
        <p:xfrm>
          <a:off x="152399" y="1279003"/>
          <a:ext cx="8915401" cy="5350397"/>
        </p:xfrm>
        <a:graphic>
          <a:graphicData uri="http://schemas.openxmlformats.org/drawingml/2006/table">
            <a:tbl>
              <a:tblPr/>
              <a:tblGrid>
                <a:gridCol w="481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2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72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36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36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36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4594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NO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BOARD/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 CODE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COURSE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BOS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vert="wordArt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 DISTRIBUTION</a:t>
                      </a:r>
                      <a:endParaRPr lang="en-US" sz="1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OVERALL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CREDITS</a:t>
                      </a:r>
                      <a:endParaRPr lang="en-US" sz="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CONTACT HOURS WEEKLY </a:t>
                      </a: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(THEORY)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MARKS </a:t>
                      </a:r>
                      <a:endParaRPr lang="en-US" sz="1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8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L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CIE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SEE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TOTAL</a:t>
                      </a:r>
                      <a:endParaRPr lang="en-US" sz="1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AS/BSC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24MATC11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COMPUTATIONAL MATHEMATICS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" marR="3619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MCA/PCC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24MCA12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PROBLEM SOLVING WITH C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" marR="3619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MCA/PCC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24MCA13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OBJECT ORIENTED PROGRAMMING WITH JAVA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" marR="3619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MCA/PCC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24MCA14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COMPUTER NETWORKS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" marR="3619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MCA/IPCC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24MCA15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LINUX OPERATING SYSTEM AND SHELL SCRIPTING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" marR="3619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6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MCA/IPCC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24MCA16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DATABASE MANAGEMENT SYSTEMS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" marR="3619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7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MCA/PCCL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24MCAL17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PROGRAMMING  WITH C LAB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" marR="3619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8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MCA/PCCL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24MCAL18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OBJECT ORIENTED PROGRAMMING WITH JAVA LAB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" marR="3619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9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AS/NCMC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24MATC19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FOUNDATION MATHEMATICS FOR COMPUTER APPLICATIONS 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*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" marR="36195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MCA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-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-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-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-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-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latin typeface="Cambria"/>
                          <a:ea typeface="Times New Roman"/>
                          <a:cs typeface="Calibri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-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50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855">
                <a:tc gridSpan="4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TOTAL</a:t>
                      </a:r>
                      <a:endParaRPr lang="en-US" sz="9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solidFill>
                          <a:srgbClr val="00000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43615" marR="436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15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1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27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400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400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Calibri"/>
                        </a:rPr>
                        <a:t>800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9286">
                <a:tc gridSpan="1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Note: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BSC 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– Basic Science Courses,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PCC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- Professional Core Courses, </a:t>
                      </a:r>
                      <a:endParaRPr lang="en-US" sz="110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IPCC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- Integrated Professional Core Courses, (No SEE for lab component, only CIE),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PCCL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- Professional Core Course Lab</a:t>
                      </a:r>
                      <a:endParaRPr lang="en-US" sz="110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– Lecture,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- Tutorial,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-Practical, </a:t>
                      </a:r>
                      <a:r>
                        <a:rPr lang="en-US" sz="800" b="1" dirty="0">
                          <a:latin typeface="Cambria"/>
                          <a:ea typeface="Times New Roman"/>
                          <a:cs typeface="Times New Roman"/>
                        </a:rPr>
                        <a:t>S</a:t>
                      </a: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 - Self Study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Research Methodology and IPR Online Course should be mandatorily taken by the students anytime during the program, </a:t>
                      </a:r>
                      <a:endParaRPr lang="en-US" sz="110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However the marks will be included in 4th semester. Students have to qualify it  for the award of master’s degree </a:t>
                      </a:r>
                      <a:endParaRPr lang="en-US" sz="110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*Bridge Course : Non-Credit Mandatory  Course 24MATC19-  Foundation Mathematics for Computer Applications  : Students who have not taken Mathematics at the 10+2 or degree level are required to study and pass this course in the 1st semester. </a:t>
                      </a:r>
                      <a:endParaRPr lang="en-US" sz="110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800" dirty="0">
                          <a:latin typeface="Cambria"/>
                          <a:ea typeface="Times New Roman"/>
                          <a:cs typeface="Times New Roman"/>
                        </a:rPr>
                        <a:t>However, this course/ subject will not be considered for vertical progression.</a:t>
                      </a:r>
                      <a:endParaRPr lang="en-IN" sz="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615" marR="436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 advTm="3000">
    <p:plus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2769</TotalTime>
  <Words>3316</Words>
  <Application>Microsoft Office PowerPoint</Application>
  <PresentationFormat>On-screen Show (4:3)</PresentationFormat>
  <Paragraphs>1286</Paragraphs>
  <Slides>41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Algerian</vt:lpstr>
      <vt:lpstr>Arial</vt:lpstr>
      <vt:lpstr>Calibri</vt:lpstr>
      <vt:lpstr>Cambria</vt:lpstr>
      <vt:lpstr>Times New Roman</vt:lpstr>
      <vt:lpstr>Wingdings</vt:lpstr>
      <vt:lpstr>Office Theme</vt:lpstr>
      <vt:lpstr>PowerPoint Presentation</vt:lpstr>
      <vt:lpstr>HOD-Profile</vt:lpstr>
      <vt:lpstr>Department of Master of Computer Applications (MCA)</vt:lpstr>
      <vt:lpstr>PROGRAMS OFFERED</vt:lpstr>
      <vt:lpstr>Department of Master of Computer Applications (MCA)</vt:lpstr>
      <vt:lpstr>Department of Master of Computer Applications (MCA)</vt:lpstr>
      <vt:lpstr>Department of Master of Computer Applications (MCA)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STRENGTHS &amp; BEST PRACTICES</vt:lpstr>
      <vt:lpstr>Departmental Best Practices</vt:lpstr>
      <vt:lpstr>MCA LABS</vt:lpstr>
      <vt:lpstr>STUDENT MENTORING &amp; OTHER KEY DIFFERENTIATORS</vt:lpstr>
      <vt:lpstr>PowerPoint Presentation</vt:lpstr>
      <vt:lpstr>PowerPoint Presentation</vt:lpstr>
      <vt:lpstr>CO-CURRICULAR ACTIVITIES &amp;  EXTRA-CURRICULAR ACTIVITIES</vt:lpstr>
      <vt:lpstr>PLACEMENT TRAINING</vt:lpstr>
      <vt:lpstr>Department of Master of Computer Applications (MCA)</vt:lpstr>
      <vt:lpstr>Department of Master of Computer Applications (MCA)</vt:lpstr>
      <vt:lpstr>Department of Master of Computer Applications (MCA)</vt:lpstr>
      <vt:lpstr>Department of Master of Computer Applications (MCA)</vt:lpstr>
      <vt:lpstr>Department of Master of Computer Applications (MCA)</vt:lpstr>
      <vt:lpstr>Department of Master of Computer Applications (MCA)</vt:lpstr>
      <vt:lpstr>Department of Master of Computer Applications (MCA)</vt:lpstr>
      <vt:lpstr>Department of Master of Computer Applications (MCA)</vt:lpstr>
      <vt:lpstr>Department of Master of Computer Applications (MCA)</vt:lpstr>
      <vt:lpstr>Department of Master of Computer Applications (MCA)</vt:lpstr>
      <vt:lpstr>RESEARCH FUNDS &amp; PROPOSALS</vt:lpstr>
      <vt:lpstr> FUNDED STUDENTS PROJECT  </vt:lpstr>
      <vt:lpstr> </vt:lpstr>
      <vt:lpstr> CONSOLIDATED LIST OF PLACEMENTS  </vt:lpstr>
      <vt:lpstr>Department of Master of Computer Applications (MCA)</vt:lpstr>
      <vt:lpstr>PowerPoint Presentation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Acc</dc:creator>
  <cp:lastModifiedBy>deepikamn@newhorizonindia.edu</cp:lastModifiedBy>
  <cp:revision>326</cp:revision>
  <dcterms:created xsi:type="dcterms:W3CDTF">2019-01-08T07:17:33Z</dcterms:created>
  <dcterms:modified xsi:type="dcterms:W3CDTF">2026-01-22T04:53:21Z</dcterms:modified>
</cp:coreProperties>
</file>